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587" r:id="rId2"/>
    <p:sldId id="767" r:id="rId3"/>
    <p:sldId id="724" r:id="rId4"/>
    <p:sldId id="725" r:id="rId5"/>
    <p:sldId id="801" r:id="rId6"/>
    <p:sldId id="745" r:id="rId7"/>
    <p:sldId id="746" r:id="rId8"/>
    <p:sldId id="747" r:id="rId9"/>
    <p:sldId id="748" r:id="rId10"/>
    <p:sldId id="751" r:id="rId11"/>
    <p:sldId id="752" r:id="rId12"/>
    <p:sldId id="753" r:id="rId13"/>
    <p:sldId id="754" r:id="rId14"/>
    <p:sldId id="755" r:id="rId15"/>
    <p:sldId id="802" r:id="rId16"/>
    <p:sldId id="803" r:id="rId17"/>
    <p:sldId id="757" r:id="rId18"/>
    <p:sldId id="804" r:id="rId19"/>
    <p:sldId id="756" r:id="rId20"/>
    <p:sldId id="758" r:id="rId21"/>
    <p:sldId id="759" r:id="rId22"/>
    <p:sldId id="760" r:id="rId23"/>
    <p:sldId id="761" r:id="rId24"/>
    <p:sldId id="763" r:id="rId25"/>
    <p:sldId id="762" r:id="rId26"/>
    <p:sldId id="764" r:id="rId27"/>
    <p:sldId id="765" r:id="rId28"/>
    <p:sldId id="766" r:id="rId29"/>
    <p:sldId id="770" r:id="rId30"/>
    <p:sldId id="771" r:id="rId31"/>
    <p:sldId id="784" r:id="rId32"/>
    <p:sldId id="785" r:id="rId33"/>
    <p:sldId id="787" r:id="rId34"/>
    <p:sldId id="793" r:id="rId35"/>
    <p:sldId id="794" r:id="rId36"/>
    <p:sldId id="795" r:id="rId37"/>
    <p:sldId id="796" r:id="rId38"/>
    <p:sldId id="716" r:id="rId3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71" autoAdjust="0"/>
    <p:restoredTop sz="83312"/>
  </p:normalViewPr>
  <p:slideViewPr>
    <p:cSldViewPr snapToGrid="0" snapToObjects="1">
      <p:cViewPr varScale="1">
        <p:scale>
          <a:sx n="97" d="100"/>
          <a:sy n="97" d="100"/>
        </p:scale>
        <p:origin x="208" y="27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PMingLiU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PMingLiU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PMingLiU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PMingLiU" charset="0"/>
              </a:defRPr>
            </a:lvl1pPr>
          </a:lstStyle>
          <a:p>
            <a:pPr>
              <a:defRPr/>
            </a:pPr>
            <a:fld id="{BA9611C0-22CD-3B4D-A545-A25F1CC1E2EE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28096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zh-CN" noProof="0"/>
              <a:t>Textmasterformate durch Klicken bearbeiten</a:t>
            </a:r>
          </a:p>
          <a:p>
            <a:pPr lvl="1"/>
            <a:r>
              <a:rPr lang="de-DE" altLang="zh-CN" noProof="0"/>
              <a:t>Zweite Ebene</a:t>
            </a:r>
          </a:p>
          <a:p>
            <a:pPr lvl="2"/>
            <a:r>
              <a:rPr lang="de-DE" altLang="zh-CN" noProof="0"/>
              <a:t>Dritte Ebene</a:t>
            </a:r>
          </a:p>
          <a:p>
            <a:pPr lvl="3"/>
            <a:r>
              <a:rPr lang="de-DE" altLang="zh-CN" noProof="0"/>
              <a:t>Vierte Ebene</a:t>
            </a:r>
          </a:p>
          <a:p>
            <a:pPr lvl="4"/>
            <a:r>
              <a:rPr lang="de-DE" altLang="zh-CN" noProof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91BB238-3B1B-EE4E-BFC2-DF2FE134C0D2}" type="slidenum">
              <a:rPr lang="de-DE" altLang="zh-CN"/>
              <a:pPr>
                <a:defRPr/>
              </a:pPr>
              <a:t>‹#›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10557670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BB238-3B1B-EE4E-BFC2-DF2FE134C0D2}" type="slidenum">
              <a:rPr lang="de-DE" altLang="zh-CN" smtClean="0"/>
              <a:pPr>
                <a:defRPr/>
              </a:pPr>
              <a:t>1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1423182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BB238-3B1B-EE4E-BFC2-DF2FE134C0D2}" type="slidenum">
              <a:rPr lang="de-DE" altLang="zh-CN" smtClean="0"/>
              <a:pPr>
                <a:defRPr/>
              </a:pPr>
              <a:t>5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2736756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BB238-3B1B-EE4E-BFC2-DF2FE134C0D2}" type="slidenum">
              <a:rPr lang="de-DE" altLang="zh-CN" smtClean="0"/>
              <a:pPr>
                <a:defRPr/>
              </a:pPr>
              <a:t>28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1106257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29" name="Rectangle 7"/>
          <p:cNvSpPr>
            <a:spLocks noGrp="1" noChangeArrowheads="1"/>
          </p:cNvSpPr>
          <p:nvPr>
            <p:ph type="ctrTitle"/>
          </p:nvPr>
        </p:nvSpPr>
        <p:spPr>
          <a:xfrm>
            <a:off x="693738" y="1435100"/>
            <a:ext cx="7754937" cy="1082675"/>
          </a:xfrm>
        </p:spPr>
        <p:txBody>
          <a:bodyPr anchor="b"/>
          <a:lstStyle>
            <a:lvl1pPr algn="ctr">
              <a:lnSpc>
                <a:spcPct val="110000"/>
              </a:lnSpc>
              <a:defRPr sz="3200"/>
            </a:lvl1pPr>
          </a:lstStyle>
          <a:p>
            <a:r>
              <a:rPr lang="de-DE"/>
              <a:t>Titelmasterformat durch</a:t>
            </a:r>
            <a:br>
              <a:rPr lang="de-DE"/>
            </a:br>
            <a:r>
              <a:rPr lang="de-DE"/>
              <a:t>Klicken bearbeiten</a:t>
            </a:r>
          </a:p>
        </p:txBody>
      </p:sp>
      <p:sp>
        <p:nvSpPr>
          <p:cNvPr id="111630" name="Rectangle 12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696913" y="2517775"/>
            <a:ext cx="7751762" cy="800100"/>
          </a:xfrm>
        </p:spPr>
        <p:txBody>
          <a:bodyPr tIns="45720" bIns="45720"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80540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02016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89725" y="101600"/>
            <a:ext cx="2130425" cy="57007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95275" y="101600"/>
            <a:ext cx="6242050" cy="570071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52358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700" y="6065721"/>
            <a:ext cx="49530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735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700" y="6065721"/>
            <a:ext cx="49530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28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95275" y="1489075"/>
            <a:ext cx="4186238" cy="4313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33913" y="1489075"/>
            <a:ext cx="4186237" cy="4313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21697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60143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09493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94493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423415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18970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zh-CN"/>
              <a:t>Textmasterformate durch Klicken bearbeiten</a:t>
            </a:r>
          </a:p>
          <a:p>
            <a:pPr lvl="1"/>
            <a:r>
              <a:rPr lang="de-DE" altLang="zh-CN"/>
              <a:t>Zweite Ebene</a:t>
            </a:r>
          </a:p>
          <a:p>
            <a:pPr lvl="2"/>
            <a:r>
              <a:rPr lang="de-DE" altLang="zh-CN"/>
              <a:t>Dritte Ebene</a:t>
            </a:r>
          </a:p>
          <a:p>
            <a:pPr lvl="3"/>
            <a:r>
              <a:rPr lang="de-DE" altLang="zh-CN"/>
              <a:t>Vierte Ebene</a:t>
            </a:r>
          </a:p>
          <a:p>
            <a:pPr lvl="4"/>
            <a:r>
              <a:rPr lang="de-DE" altLang="zh-CN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101600"/>
            <a:ext cx="8520112" cy="6477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zh-CN"/>
              <a:t>Klicken Sie, um das Titelformat zu bearbeiten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gray">
          <a:xfrm>
            <a:off x="219075" y="6365875"/>
            <a:ext cx="13430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zh-CN" sz="1000"/>
              <a:t>Page </a:t>
            </a:r>
            <a:r>
              <a:rPr lang="de-DE" altLang="zh-CN" sz="1000">
                <a:sym typeface="Wingdings" charset="0"/>
              </a:rPr>
              <a:t></a:t>
            </a:r>
            <a:r>
              <a:rPr lang="de-DE" altLang="zh-CN" sz="1000"/>
              <a:t> </a:t>
            </a:r>
            <a:fld id="{EB0D860B-0F9F-024D-87B2-26EC2F8908EF}" type="slidenum">
              <a:rPr lang="de-DE" altLang="zh-CN" sz="1000"/>
              <a:pPr/>
              <a:t>‹#›</a:t>
            </a:fld>
            <a:endParaRPr lang="de-DE" altLang="zh-CN" sz="1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+mj-lt"/>
          <a:ea typeface="宋体" charset="0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ea typeface="宋体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ea typeface="宋体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ea typeface="宋体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ea typeface="宋体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charset="0"/>
        <a:buChar char="§"/>
        <a:defRPr kumimoji="1" sz="2000">
          <a:solidFill>
            <a:schemeClr val="tx1"/>
          </a:solidFill>
          <a:latin typeface="+mn-lt"/>
          <a:ea typeface="宋体" charset="0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 kumimoji="1">
          <a:solidFill>
            <a:schemeClr val="tx1"/>
          </a:solidFill>
          <a:latin typeface="+mn-lt"/>
          <a:ea typeface="Arial" charset="0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 kumimoji="1">
          <a:solidFill>
            <a:schemeClr val="tx1"/>
          </a:solidFill>
          <a:latin typeface="+mn-lt"/>
          <a:ea typeface="Arial" charset="0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 kumimoji="1">
          <a:solidFill>
            <a:schemeClr val="tx1"/>
          </a:solidFill>
          <a:latin typeface="+mn-lt"/>
          <a:ea typeface="Arial" charset="0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 kumimoji="1">
          <a:solidFill>
            <a:schemeClr val="tx1"/>
          </a:solidFill>
          <a:latin typeface="+mn-lt"/>
          <a:ea typeface="Arial" charset="0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relan.be/index.php/2009/09/21/exploit-writing-tutorial-part-6-bypassing-stack-cookies-safeseh-hw-dep-and-aslr/" TargetMode="Externa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3240" y="1315598"/>
            <a:ext cx="8018585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32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CSC 495/583 Topics of Software Security</a:t>
            </a:r>
            <a:br>
              <a:rPr lang="en-US" altLang="en-US" sz="32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</a:br>
            <a:r>
              <a: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Stack Overflow (2)</a:t>
            </a:r>
          </a:p>
          <a:p>
            <a:pPr algn="ctr"/>
            <a:r>
              <a:rPr lang="en-US" altLang="en-US" sz="24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Dr. Si Chen (schen@wcupa.edu)</a:t>
            </a:r>
          </a:p>
        </p:txBody>
      </p:sp>
      <p:sp>
        <p:nvSpPr>
          <p:cNvPr id="2" name="Rectangle 1"/>
          <p:cNvSpPr/>
          <p:nvPr/>
        </p:nvSpPr>
        <p:spPr>
          <a:xfrm>
            <a:off x="7224436" y="-93336"/>
            <a:ext cx="144783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spc="-15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Franklin Gothic Medium" panose="020B0603020102020204"/>
              </a:rPr>
              <a:t>Class</a:t>
            </a:r>
            <a:r>
              <a:rPr lang="en-US" altLang="zh-CN" sz="7200" b="1">
                <a:solidFill>
                  <a:srgbClr val="247793">
                    <a:lumMod val="60000"/>
                    <a:lumOff val="40000"/>
                  </a:srgbClr>
                </a:solidFill>
                <a:latin typeface="Franklin Gothic Book" panose="020B0503020102020204"/>
              </a:rPr>
              <a:t>7</a:t>
            </a:r>
            <a:endParaRPr lang="zh-CN" altLang="en-US" sz="2800" dirty="0"/>
          </a:p>
        </p:txBody>
      </p:sp>
      <p:sp>
        <p:nvSpPr>
          <p:cNvPr id="3" name="AutoShape 8" descr="Image result for programming languag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6" name="Picture 2" descr="Course Logo">
            <a:extLst>
              <a:ext uri="{FF2B5EF4-FFF2-40B4-BE49-F238E27FC236}">
                <a16:creationId xmlns:a16="http://schemas.microsoft.com/office/drawing/2014/main" id="{9282C541-23EE-469D-A06B-4D0016D94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551" y="3823398"/>
            <a:ext cx="3164449" cy="210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546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Return</a:t>
            </a:r>
            <a:r>
              <a:rPr lang="zh-CN" altLang="en-US" dirty="0"/>
              <a:t> </a:t>
            </a:r>
            <a:r>
              <a:rPr lang="en-US" altLang="zh-CN" dirty="0"/>
              <a:t>Hijack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038" y="975508"/>
            <a:ext cx="8524875" cy="4313238"/>
          </a:xfrm>
        </p:spPr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return</a:t>
            </a:r>
            <a:r>
              <a:rPr lang="zh-CN" altLang="en-US" dirty="0"/>
              <a:t> </a:t>
            </a:r>
            <a:r>
              <a:rPr lang="en-US" altLang="zh-CN" dirty="0"/>
              <a:t>address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stored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calling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function.</a:t>
            </a:r>
            <a:r>
              <a:rPr lang="zh-CN" altLang="en-US" dirty="0"/>
              <a:t> </a:t>
            </a:r>
            <a:r>
              <a:rPr lang="en-US" altLang="zh-CN" dirty="0"/>
              <a:t>(EIP)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local</a:t>
            </a:r>
            <a:r>
              <a:rPr lang="zh-CN" altLang="en-US" dirty="0"/>
              <a:t> </a:t>
            </a:r>
            <a:r>
              <a:rPr lang="en-US" altLang="zh-CN" dirty="0"/>
              <a:t>valuable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store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low</a:t>
            </a:r>
            <a:r>
              <a:rPr lang="zh-CN" altLang="en-US" dirty="0"/>
              <a:t> </a:t>
            </a:r>
            <a:r>
              <a:rPr lang="en-US" altLang="zh-CN" dirty="0"/>
              <a:t>address</a:t>
            </a:r>
          </a:p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variable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array,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store</a:t>
            </a:r>
            <a:r>
              <a:rPr lang="zh-CN" altLang="en-US" dirty="0"/>
              <a:t> </a:t>
            </a:r>
            <a:r>
              <a:rPr lang="en-US" altLang="zh-CN" dirty="0"/>
              <a:t>too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data,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cover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return</a:t>
            </a:r>
            <a:r>
              <a:rPr lang="zh-CN" altLang="en-US" dirty="0"/>
              <a:t> </a:t>
            </a:r>
            <a:r>
              <a:rPr lang="en-US" altLang="zh-CN" dirty="0"/>
              <a:t>address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store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address.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663" y="3043823"/>
            <a:ext cx="4545037" cy="381417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 bwMode="auto">
          <a:xfrm>
            <a:off x="5436296" y="3645073"/>
            <a:ext cx="0" cy="2192056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84013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Crash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Hack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823" y="1015111"/>
            <a:ext cx="8524875" cy="4313238"/>
          </a:xfrm>
        </p:spPr>
        <p:txBody>
          <a:bodyPr/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larger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array,</a:t>
            </a:r>
            <a:r>
              <a:rPr lang="zh-CN" altLang="en-US" dirty="0"/>
              <a:t> </a:t>
            </a:r>
            <a:r>
              <a:rPr lang="en-US" altLang="zh-CN" dirty="0"/>
              <a:t>normally,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program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crash.</a:t>
            </a:r>
          </a:p>
          <a:p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craft</a:t>
            </a:r>
            <a:r>
              <a:rPr lang="zh-CN" altLang="en-US" dirty="0"/>
              <a:t> </a:t>
            </a:r>
            <a:r>
              <a:rPr lang="en-US" altLang="zh-CN" dirty="0"/>
              <a:t>special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exploit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vulnerability.</a:t>
            </a:r>
          </a:p>
          <a:p>
            <a:pPr lvl="1"/>
            <a:r>
              <a:rPr lang="en-US" altLang="en-US" dirty="0"/>
              <a:t>The general idea is to overflow a buffer so that it overwrites the return address.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663" y="3043823"/>
            <a:ext cx="4545037" cy="381417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3043824" y="3482236"/>
            <a:ext cx="3220875" cy="2091846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en-US" altLang="zh-CN" dirty="0"/>
          </a:p>
          <a:p>
            <a:pPr algn="ctr" fontAlgn="auto"/>
            <a:r>
              <a:rPr lang="en-US" altLang="zh-CN" dirty="0"/>
              <a:t>AAAA</a:t>
            </a:r>
            <a:endParaRPr lang="en-US" dirty="0"/>
          </a:p>
          <a:p>
            <a:pPr algn="ctr" fontAlgn="auto"/>
            <a:r>
              <a:rPr lang="en-US" altLang="zh-CN" dirty="0"/>
              <a:t>AAAA</a:t>
            </a:r>
            <a:endParaRPr lang="en-US" dirty="0"/>
          </a:p>
          <a:p>
            <a:pPr algn="ctr" fontAlgn="auto"/>
            <a:r>
              <a:rPr lang="en-US" altLang="zh-CN" dirty="0"/>
              <a:t>BBBB</a:t>
            </a:r>
            <a:endParaRPr lang="en-US" dirty="0"/>
          </a:p>
          <a:p>
            <a:pPr algn="ctr" fontAlgn="auto"/>
            <a:r>
              <a:rPr lang="en-US" altLang="zh-CN" dirty="0"/>
              <a:t>BBBB</a:t>
            </a:r>
            <a:endParaRPr lang="en-US" dirty="0"/>
          </a:p>
          <a:p>
            <a:pPr algn="ctr" fontAlgn="auto"/>
            <a:r>
              <a:rPr lang="en-US" altLang="zh-CN" dirty="0"/>
              <a:t>CCCC</a:t>
            </a:r>
            <a:endParaRPr lang="en-US" dirty="0"/>
          </a:p>
          <a:p>
            <a:pPr algn="ctr" fontAlgn="auto"/>
            <a:r>
              <a:rPr lang="en-US" altLang="zh-CN" dirty="0"/>
              <a:t>CCCC</a:t>
            </a:r>
            <a:endParaRPr lang="en-US" dirty="0"/>
          </a:p>
          <a:p>
            <a:pPr algn="ctr" fontAlgn="auto"/>
            <a:r>
              <a:rPr lang="en-US" altLang="zh-CN" dirty="0"/>
              <a:t>DDDD</a:t>
            </a:r>
            <a:endParaRPr lang="en-US" dirty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3043825" y="5574082"/>
            <a:ext cx="3220875" cy="400833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New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altLang="zh-CN" b="1" dirty="0"/>
              <a:t>Return</a:t>
            </a:r>
            <a:r>
              <a:rPr lang="zh-CN" altLang="en-US" b="1" dirty="0"/>
              <a:t> </a:t>
            </a:r>
            <a:r>
              <a:rPr lang="en-US" altLang="zh-CN" b="1" dirty="0"/>
              <a:t>Address</a:t>
            </a: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970" y="6240726"/>
            <a:ext cx="9144000" cy="52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37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Jump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Shellcode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When the function is done it will jump to whatever address is on the stack.</a:t>
            </a:r>
          </a:p>
          <a:p>
            <a:r>
              <a:rPr lang="en-US" altLang="en-US" dirty="0"/>
              <a:t>We </a:t>
            </a:r>
            <a:r>
              <a:rPr lang="en-US" altLang="en-US" b="1" dirty="0">
                <a:solidFill>
                  <a:srgbClr val="FF0000"/>
                </a:solidFill>
              </a:rPr>
              <a:t>put some code in the buffer </a:t>
            </a: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FF0000"/>
                </a:solidFill>
              </a:rPr>
              <a:t>set the return address to point to it</a:t>
            </a:r>
            <a:r>
              <a:rPr lang="en-US" altLang="en-US" dirty="0"/>
              <a:t>!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767" y="2555308"/>
            <a:ext cx="4545037" cy="381417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3093928" y="2993721"/>
            <a:ext cx="3220875" cy="2091846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en-US" altLang="zh-CN" dirty="0"/>
          </a:p>
          <a:p>
            <a:pPr algn="ctr" fontAlgn="auto"/>
            <a:r>
              <a:rPr lang="en-US" altLang="zh-CN" dirty="0"/>
              <a:t>Small</a:t>
            </a:r>
            <a:r>
              <a:rPr lang="zh-CN" altLang="en-US" dirty="0"/>
              <a:t> </a:t>
            </a:r>
            <a:r>
              <a:rPr lang="en-US" altLang="zh-CN" dirty="0"/>
              <a:t>Program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3093929" y="5085567"/>
            <a:ext cx="3220875" cy="400833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New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altLang="zh-CN" b="1" dirty="0"/>
              <a:t>Return</a:t>
            </a:r>
            <a:r>
              <a:rPr lang="zh-CN" altLang="en-US" b="1" dirty="0"/>
              <a:t> </a:t>
            </a:r>
            <a:r>
              <a:rPr lang="en-US" altLang="zh-CN" b="1" dirty="0"/>
              <a:t>Address</a:t>
            </a: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12" name="Elbow Connector 11"/>
          <p:cNvCxnSpPr/>
          <p:nvPr/>
        </p:nvCxnSpPr>
        <p:spPr bwMode="auto">
          <a:xfrm rot="16200000" flipV="1">
            <a:off x="5273354" y="4359161"/>
            <a:ext cx="1114816" cy="738828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08299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039" y="837102"/>
            <a:ext cx="7967140" cy="3860158"/>
          </a:xfrm>
        </p:spPr>
        <p:txBody>
          <a:bodyPr/>
          <a:lstStyle/>
          <a:p>
            <a:r>
              <a:rPr lang="en-US" altLang="en-US" dirty="0"/>
              <a:t>How do we know what value the pointer should have (the new “return address”).</a:t>
            </a:r>
          </a:p>
          <a:p>
            <a:pPr lvl="1"/>
            <a:r>
              <a:rPr lang="en-US" altLang="en-US" dirty="0"/>
              <a:t>It’s the address of the buffer, but how do we know what address this is?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How do we build the “small program” and </a:t>
            </a:r>
            <a:r>
              <a:rPr lang="en-US" altLang="en-US" b="1" dirty="0">
                <a:solidFill>
                  <a:srgbClr val="FF0000"/>
                </a:solidFill>
              </a:rPr>
              <a:t>put it in a string</a:t>
            </a:r>
            <a:r>
              <a:rPr lang="en-US" altLang="en-US" dirty="0"/>
              <a:t>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241" y="2790171"/>
            <a:ext cx="4545037" cy="381417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3081402" y="3228584"/>
            <a:ext cx="3220875" cy="2091846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en-US" altLang="zh-CN" dirty="0"/>
          </a:p>
          <a:p>
            <a:pPr algn="ctr" fontAlgn="auto"/>
            <a:r>
              <a:rPr lang="en-US" altLang="zh-CN" dirty="0"/>
              <a:t>Small</a:t>
            </a:r>
            <a:r>
              <a:rPr lang="zh-CN" altLang="en-US" dirty="0"/>
              <a:t> </a:t>
            </a:r>
            <a:r>
              <a:rPr lang="en-US" altLang="zh-CN" dirty="0"/>
              <a:t>Program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3081403" y="5320430"/>
            <a:ext cx="3220875" cy="400833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New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altLang="zh-CN" b="1" dirty="0"/>
              <a:t>Return</a:t>
            </a:r>
            <a:r>
              <a:rPr lang="zh-CN" altLang="en-US" b="1" dirty="0"/>
              <a:t> </a:t>
            </a:r>
            <a:r>
              <a:rPr lang="en-US" altLang="zh-CN" b="1" dirty="0"/>
              <a:t>Address</a:t>
            </a: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7" name="Elbow Connector 6"/>
          <p:cNvCxnSpPr/>
          <p:nvPr/>
        </p:nvCxnSpPr>
        <p:spPr bwMode="auto">
          <a:xfrm rot="16200000" flipV="1">
            <a:off x="5260828" y="4594024"/>
            <a:ext cx="1114816" cy="738828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35837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Guessing Addresses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Typically you need the source code so you can </a:t>
            </a:r>
            <a:r>
              <a:rPr lang="en-US" altLang="en-US" i="1" dirty="0"/>
              <a:t>estimate</a:t>
            </a:r>
            <a:r>
              <a:rPr lang="en-US" altLang="en-US" dirty="0"/>
              <a:t> the address of both the buffer and the return-address.</a:t>
            </a:r>
          </a:p>
          <a:p>
            <a:endParaRPr lang="en-US" altLang="en-US" dirty="0"/>
          </a:p>
          <a:p>
            <a:r>
              <a:rPr lang="en-US" altLang="en-US" dirty="0"/>
              <a:t>An estimate is often good enough! (more on this in a bit).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033" y="3385855"/>
            <a:ext cx="30988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075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Crafting</a:t>
            </a:r>
            <a:r>
              <a:rPr lang="zh-CN" altLang="en-US" dirty="0"/>
              <a:t> </a:t>
            </a:r>
            <a:r>
              <a:rPr lang="en-US" altLang="zh-CN" dirty="0"/>
              <a:t>Shellcode</a:t>
            </a:r>
            <a:r>
              <a:rPr lang="zh-CN" altLang="en-US" dirty="0"/>
              <a:t> </a:t>
            </a:r>
            <a:r>
              <a:rPr lang="en-US" altLang="zh-CN" dirty="0"/>
              <a:t>(the</a:t>
            </a:r>
            <a:r>
              <a:rPr lang="zh-CN" altLang="en-US" dirty="0"/>
              <a:t> </a:t>
            </a:r>
            <a:r>
              <a:rPr lang="en-US" altLang="en-US" dirty="0"/>
              <a:t>small program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gray">
          <a:xfrm>
            <a:off x="212356" y="1134851"/>
            <a:ext cx="8520112" cy="6477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+mj-lt"/>
                <a:ea typeface="宋体" charset="0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charset="0"/>
                <a:ea typeface="宋体" charset="0"/>
                <a:cs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charset="0"/>
                <a:ea typeface="宋体" charset="0"/>
                <a:cs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charset="0"/>
                <a:ea typeface="宋体" charset="0"/>
                <a:cs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charset="0"/>
                <a:ea typeface="宋体" charset="0"/>
                <a:cs typeface="Arial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altLang="zh-CN" kern="0" dirty="0">
                <a:solidFill>
                  <a:schemeClr val="tx1"/>
                </a:solidFill>
              </a:rPr>
              <a:t>Example:</a:t>
            </a:r>
            <a:r>
              <a:rPr lang="zh-CN" altLang="en-US" kern="0" dirty="0">
                <a:solidFill>
                  <a:schemeClr val="tx1"/>
                </a:solidFill>
              </a:rPr>
              <a:t> </a:t>
            </a:r>
            <a:r>
              <a:rPr lang="en-US" altLang="zh-CN" kern="0" dirty="0">
                <a:solidFill>
                  <a:schemeClr val="tx1"/>
                </a:solidFill>
              </a:rPr>
              <a:t>Hello World</a:t>
            </a:r>
            <a:endParaRPr lang="en-US" kern="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75955" y="5847108"/>
            <a:ext cx="1282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hello.asm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1B9408-35B6-FE45-85B3-7A048B7CB5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3" y="1533870"/>
            <a:ext cx="4981375" cy="4830170"/>
          </a:xfrm>
        </p:spPr>
      </p:pic>
    </p:spTree>
    <p:extLst>
      <p:ext uri="{BB962C8B-B14F-4D97-AF65-F5344CB8AC3E}">
        <p14:creationId xmlns:p14="http://schemas.microsoft.com/office/powerpoint/2010/main" val="3955894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Crafting</a:t>
            </a:r>
            <a:r>
              <a:rPr lang="zh-CN" altLang="en-US" dirty="0"/>
              <a:t> </a:t>
            </a:r>
            <a:r>
              <a:rPr lang="en-US" altLang="zh-CN" dirty="0"/>
              <a:t>Shellcode</a:t>
            </a:r>
            <a:r>
              <a:rPr lang="zh-CN" altLang="en-US" dirty="0"/>
              <a:t> </a:t>
            </a:r>
            <a:r>
              <a:rPr lang="en-US" altLang="zh-CN" dirty="0"/>
              <a:t>(the</a:t>
            </a:r>
            <a:r>
              <a:rPr lang="zh-CN" altLang="en-US" dirty="0"/>
              <a:t> </a:t>
            </a:r>
            <a:r>
              <a:rPr lang="en-US" altLang="en-US" dirty="0"/>
              <a:t>small program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gray">
          <a:xfrm>
            <a:off x="212356" y="851895"/>
            <a:ext cx="8520112" cy="6477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+mj-lt"/>
                <a:ea typeface="宋体" charset="0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charset="0"/>
                <a:ea typeface="宋体" charset="0"/>
                <a:cs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charset="0"/>
                <a:ea typeface="宋体" charset="0"/>
                <a:cs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charset="0"/>
                <a:ea typeface="宋体" charset="0"/>
                <a:cs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charset="0"/>
                <a:ea typeface="宋体" charset="0"/>
                <a:cs typeface="Arial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altLang="zh-CN" kern="0" dirty="0">
                <a:solidFill>
                  <a:schemeClr val="tx1"/>
                </a:solidFill>
              </a:rPr>
              <a:t>Example:</a:t>
            </a:r>
            <a:r>
              <a:rPr lang="zh-CN" altLang="en-US" kern="0" dirty="0">
                <a:solidFill>
                  <a:schemeClr val="tx1"/>
                </a:solidFill>
              </a:rPr>
              <a:t> </a:t>
            </a:r>
            <a:r>
              <a:rPr lang="en-US" altLang="zh-CN" kern="0" dirty="0">
                <a:solidFill>
                  <a:schemeClr val="tx1"/>
                </a:solidFill>
              </a:rPr>
              <a:t>Hello World</a:t>
            </a:r>
            <a:endParaRPr lang="en-US" kern="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3387" y="1539882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venirNext-Regular" charset="0"/>
              </a:rPr>
              <a:t>To compile it use </a:t>
            </a:r>
            <a:r>
              <a:rPr lang="en-US" dirty="0" err="1">
                <a:solidFill>
                  <a:srgbClr val="000000"/>
                </a:solidFill>
                <a:latin typeface="AvenirNext-Regular" charset="0"/>
              </a:rPr>
              <a:t>nasm</a:t>
            </a:r>
            <a:r>
              <a:rPr lang="en-US" dirty="0">
                <a:solidFill>
                  <a:srgbClr val="000000"/>
                </a:solidFill>
                <a:latin typeface="AvenirNext-Regular" charset="0"/>
              </a:rPr>
              <a:t>:</a:t>
            </a:r>
          </a:p>
          <a:p>
            <a:br>
              <a:rPr lang="en-US" dirty="0">
                <a:solidFill>
                  <a:srgbClr val="000000"/>
                </a:solidFill>
                <a:latin typeface="AvenirNext-Regular" charset="0"/>
              </a:rPr>
            </a:br>
            <a:endParaRPr lang="en-US" b="0" i="0" dirty="0">
              <a:solidFill>
                <a:srgbClr val="000000"/>
              </a:solidFill>
              <a:effectLst/>
              <a:latin typeface="AvenirNext-Regular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14710" y="2945595"/>
            <a:ext cx="504359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venirNext-Regular" charset="0"/>
              </a:rPr>
              <a:t>Use </a:t>
            </a:r>
            <a:r>
              <a:rPr lang="en-US" dirty="0" err="1">
                <a:solidFill>
                  <a:srgbClr val="000000"/>
                </a:solidFill>
                <a:latin typeface="AvenirNext-Regular" charset="0"/>
              </a:rPr>
              <a:t>objdump</a:t>
            </a:r>
            <a:r>
              <a:rPr lang="en-US" dirty="0">
                <a:solidFill>
                  <a:srgbClr val="000000"/>
                </a:solidFill>
                <a:latin typeface="AvenirNext-Regular" charset="0"/>
              </a:rPr>
              <a:t> to get the shellcode bytes:</a:t>
            </a:r>
          </a:p>
          <a:p>
            <a:br>
              <a:rPr lang="en-US" dirty="0">
                <a:solidFill>
                  <a:srgbClr val="000000"/>
                </a:solidFill>
                <a:latin typeface="AvenirNext-Regular" charset="0"/>
              </a:rPr>
            </a:br>
            <a:endParaRPr lang="en-US" b="0" i="0" dirty="0">
              <a:solidFill>
                <a:srgbClr val="000000"/>
              </a:solidFill>
              <a:effectLst/>
              <a:latin typeface="AvenirNext-Regular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6C566B-A05B-1F40-A3D2-7B615DB0B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143" y="2188722"/>
            <a:ext cx="6978055" cy="252726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784D7D0-44D7-7246-A28E-3F6DEA44C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076" y="3339330"/>
            <a:ext cx="4610671" cy="3518670"/>
          </a:xfrm>
        </p:spPr>
      </p:pic>
    </p:spTree>
    <p:extLst>
      <p:ext uri="{BB962C8B-B14F-4D97-AF65-F5344CB8AC3E}">
        <p14:creationId xmlns:p14="http://schemas.microsoft.com/office/powerpoint/2010/main" val="2260203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C04361-3EBE-9E4C-9AB0-44BFFD2F8D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17" y="739683"/>
            <a:ext cx="4138676" cy="366050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Crafting</a:t>
            </a:r>
            <a:r>
              <a:rPr lang="zh-CN" altLang="en-US" dirty="0"/>
              <a:t> </a:t>
            </a:r>
            <a:r>
              <a:rPr lang="en-US" altLang="zh-CN" dirty="0"/>
              <a:t>Shellcode</a:t>
            </a:r>
            <a:r>
              <a:rPr lang="zh-CN" altLang="en-US" dirty="0"/>
              <a:t> </a:t>
            </a:r>
            <a:r>
              <a:rPr lang="en-US" altLang="zh-CN" dirty="0"/>
              <a:t>(the</a:t>
            </a:r>
            <a:r>
              <a:rPr lang="zh-CN" altLang="en-US" dirty="0"/>
              <a:t> </a:t>
            </a:r>
            <a:r>
              <a:rPr lang="en-US" altLang="en-US" dirty="0"/>
              <a:t>small program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00038" y="4400185"/>
            <a:ext cx="77965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venirNext-Regular" charset="0"/>
              </a:rPr>
              <a:t>Extracting the bytes gives us the shellcode:</a:t>
            </a:r>
          </a:p>
          <a:p>
            <a:br>
              <a:rPr lang="en-US" dirty="0">
                <a:solidFill>
                  <a:srgbClr val="000000"/>
                </a:solidFill>
                <a:latin typeface="AvenirNext-Regular" charset="0"/>
              </a:rPr>
            </a:br>
            <a:endParaRPr lang="en-US" b="0" i="0" dirty="0">
              <a:solidFill>
                <a:srgbClr val="000000"/>
              </a:solidFill>
              <a:effectLst/>
              <a:latin typeface="AvenirNext-Regular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46920" y="4908016"/>
            <a:ext cx="7626347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\</a:t>
            </a:r>
            <a:r>
              <a:rPr lang="en-US" dirty="0" err="1"/>
              <a:t>xeb</a:t>
            </a:r>
            <a:r>
              <a:rPr lang="en-US" dirty="0"/>
              <a:t>\x19\x31\xc0\x31\</a:t>
            </a:r>
            <a:r>
              <a:rPr lang="en-US" dirty="0" err="1"/>
              <a:t>xdb</a:t>
            </a:r>
            <a:r>
              <a:rPr lang="en-US" dirty="0"/>
              <a:t>\x31\xd2\x31\xc9\xb0\x04\xb3\x01\x59\xb2\x05\</a:t>
            </a:r>
            <a:r>
              <a:rPr lang="en-US" dirty="0" err="1"/>
              <a:t>xcd</a:t>
            </a:r>
            <a:r>
              <a:rPr lang="en-US" dirty="0"/>
              <a:t>\x80\x31\xc0\xb0\x01\x31\</a:t>
            </a:r>
            <a:r>
              <a:rPr lang="en-US" dirty="0" err="1"/>
              <a:t>xdb</a:t>
            </a:r>
            <a:r>
              <a:rPr lang="en-US" dirty="0"/>
              <a:t>\</a:t>
            </a:r>
            <a:r>
              <a:rPr lang="en-US" dirty="0" err="1"/>
              <a:t>xcd</a:t>
            </a:r>
            <a:r>
              <a:rPr lang="en-US" dirty="0"/>
              <a:t>\x80\xe8\xe2\</a:t>
            </a:r>
            <a:r>
              <a:rPr lang="en-US" dirty="0" err="1"/>
              <a:t>xff</a:t>
            </a:r>
            <a:r>
              <a:rPr lang="en-US" dirty="0"/>
              <a:t>\</a:t>
            </a:r>
            <a:r>
              <a:rPr lang="en-US" dirty="0" err="1"/>
              <a:t>xff</a:t>
            </a:r>
            <a:r>
              <a:rPr lang="en-US" dirty="0"/>
              <a:t>\</a:t>
            </a:r>
            <a:r>
              <a:rPr lang="en-US" dirty="0" err="1"/>
              <a:t>xff</a:t>
            </a:r>
            <a:r>
              <a:rPr lang="en-US" dirty="0"/>
              <a:t>\x68\x65\x6c\x6c\x6f</a:t>
            </a:r>
            <a:endParaRPr lang="en-US" dirty="0">
              <a:solidFill>
                <a:srgbClr val="000000"/>
              </a:solidFill>
              <a:latin typeface="AvenirNext-Regular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027C4D-6318-9346-AC3B-4127FE71D739}"/>
              </a:ext>
            </a:extLst>
          </p:cNvPr>
          <p:cNvSpPr/>
          <p:nvPr/>
        </p:nvSpPr>
        <p:spPr bwMode="auto">
          <a:xfrm>
            <a:off x="1062028" y="1257131"/>
            <a:ext cx="1204093" cy="3143054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631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Shellcode</a:t>
            </a:r>
            <a:r>
              <a:rPr lang="zh-CN" altLang="en-US" dirty="0"/>
              <a:t> </a:t>
            </a:r>
            <a:r>
              <a:rPr lang="en-US" altLang="zh-CN" dirty="0"/>
              <a:t>(the</a:t>
            </a:r>
            <a:r>
              <a:rPr lang="zh-CN" altLang="en-US" dirty="0"/>
              <a:t> </a:t>
            </a:r>
            <a:r>
              <a:rPr lang="en-US" altLang="en-US" dirty="0"/>
              <a:t>small program</a:t>
            </a:r>
            <a:r>
              <a:rPr lang="en-US" altLang="zh-CN" dirty="0"/>
              <a:t>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E256FE-8240-5C42-AB5D-0BAE6F465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59" y="1875684"/>
            <a:ext cx="8373267" cy="175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0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Crafting</a:t>
            </a:r>
            <a:r>
              <a:rPr lang="zh-CN" altLang="en-US" dirty="0"/>
              <a:t> </a:t>
            </a:r>
            <a:r>
              <a:rPr lang="en-US" altLang="zh-CN" dirty="0"/>
              <a:t>Shellcode</a:t>
            </a:r>
            <a:r>
              <a:rPr lang="zh-CN" altLang="en-US" dirty="0"/>
              <a:t> </a:t>
            </a:r>
            <a:r>
              <a:rPr lang="en-US" altLang="zh-CN" dirty="0"/>
              <a:t>(the</a:t>
            </a:r>
            <a:r>
              <a:rPr lang="zh-CN" altLang="en-US" dirty="0"/>
              <a:t> </a:t>
            </a:r>
            <a:r>
              <a:rPr lang="en-US" altLang="en-US" dirty="0"/>
              <a:t>small program</a:t>
            </a:r>
            <a:r>
              <a:rPr lang="en-US" altLang="zh-CN" dirty="0"/>
              <a:t>)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" y="1806368"/>
            <a:ext cx="8524875" cy="3678651"/>
          </a:xfrm>
        </p:spPr>
      </p:pic>
      <p:sp>
        <p:nvSpPr>
          <p:cNvPr id="4" name="Title 1"/>
          <p:cNvSpPr txBox="1">
            <a:spLocks/>
          </p:cNvSpPr>
          <p:nvPr/>
        </p:nvSpPr>
        <p:spPr bwMode="gray">
          <a:xfrm>
            <a:off x="212356" y="1134851"/>
            <a:ext cx="8520112" cy="6477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+mj-lt"/>
                <a:ea typeface="宋体" charset="0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charset="0"/>
                <a:ea typeface="宋体" charset="0"/>
                <a:cs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charset="0"/>
                <a:ea typeface="宋体" charset="0"/>
                <a:cs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charset="0"/>
                <a:ea typeface="宋体" charset="0"/>
                <a:cs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charset="0"/>
                <a:ea typeface="宋体" charset="0"/>
                <a:cs typeface="Arial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altLang="zh-CN" kern="0" dirty="0">
                <a:solidFill>
                  <a:schemeClr val="tx1"/>
                </a:solidFill>
              </a:rPr>
              <a:t>Example:</a:t>
            </a:r>
            <a:r>
              <a:rPr lang="zh-CN" altLang="en-US" kern="0" dirty="0">
                <a:solidFill>
                  <a:schemeClr val="tx1"/>
                </a:solidFill>
              </a:rPr>
              <a:t> </a:t>
            </a:r>
            <a:r>
              <a:rPr lang="en-US" altLang="zh-CN" kern="0" dirty="0">
                <a:solidFill>
                  <a:schemeClr val="tx1"/>
                </a:solidFill>
              </a:rPr>
              <a:t>launch</a:t>
            </a:r>
            <a:r>
              <a:rPr lang="zh-CN" altLang="en-US" kern="0" dirty="0">
                <a:solidFill>
                  <a:schemeClr val="tx1"/>
                </a:solidFill>
              </a:rPr>
              <a:t> </a:t>
            </a:r>
            <a:r>
              <a:rPr lang="en-US" altLang="zh-CN" kern="0" dirty="0">
                <a:solidFill>
                  <a:schemeClr val="tx1"/>
                </a:solidFill>
              </a:rPr>
              <a:t>a</a:t>
            </a:r>
            <a:r>
              <a:rPr lang="zh-CN" altLang="en-US" kern="0" dirty="0">
                <a:solidFill>
                  <a:schemeClr val="tx1"/>
                </a:solidFill>
              </a:rPr>
              <a:t> </a:t>
            </a:r>
            <a:r>
              <a:rPr lang="en-US" altLang="zh-CN" kern="0" dirty="0">
                <a:solidFill>
                  <a:schemeClr val="tx1"/>
                </a:solidFill>
              </a:rPr>
              <a:t>shell</a:t>
            </a:r>
            <a:endParaRPr lang="en-US" kern="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75955" y="5847108"/>
            <a:ext cx="1824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shellcode.asm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697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4244" y="2753518"/>
            <a:ext cx="8524875" cy="43132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400" dirty="0"/>
              <a:t>Review</a:t>
            </a:r>
            <a:r>
              <a:rPr lang="zh-CN" altLang="en-US" sz="4400" dirty="0"/>
              <a:t>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10070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Crafting</a:t>
            </a:r>
            <a:r>
              <a:rPr lang="zh-CN" altLang="en-US" dirty="0"/>
              <a:t> </a:t>
            </a:r>
            <a:r>
              <a:rPr lang="en-US" altLang="zh-CN" dirty="0"/>
              <a:t>Shellcode</a:t>
            </a:r>
            <a:r>
              <a:rPr lang="zh-CN" altLang="en-US" dirty="0"/>
              <a:t> </a:t>
            </a:r>
            <a:r>
              <a:rPr lang="en-US" altLang="zh-CN" dirty="0"/>
              <a:t>(the</a:t>
            </a:r>
            <a:r>
              <a:rPr lang="zh-CN" altLang="en-US" dirty="0"/>
              <a:t> </a:t>
            </a:r>
            <a:r>
              <a:rPr lang="en-US" altLang="en-US" dirty="0"/>
              <a:t>small program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gray">
          <a:xfrm>
            <a:off x="212356" y="851895"/>
            <a:ext cx="8520112" cy="6477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+mj-lt"/>
                <a:ea typeface="宋体" charset="0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charset="0"/>
                <a:ea typeface="宋体" charset="0"/>
                <a:cs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charset="0"/>
                <a:ea typeface="宋体" charset="0"/>
                <a:cs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charset="0"/>
                <a:ea typeface="宋体" charset="0"/>
                <a:cs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charset="0"/>
                <a:ea typeface="宋体" charset="0"/>
                <a:cs typeface="Arial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altLang="zh-CN" kern="0" dirty="0">
                <a:solidFill>
                  <a:schemeClr val="tx1"/>
                </a:solidFill>
              </a:rPr>
              <a:t>Example:</a:t>
            </a:r>
            <a:r>
              <a:rPr lang="zh-CN" altLang="en-US" kern="0" dirty="0">
                <a:solidFill>
                  <a:schemeClr val="tx1"/>
                </a:solidFill>
              </a:rPr>
              <a:t> </a:t>
            </a:r>
            <a:r>
              <a:rPr lang="en-US" altLang="zh-CN" kern="0" dirty="0">
                <a:solidFill>
                  <a:schemeClr val="tx1"/>
                </a:solidFill>
              </a:rPr>
              <a:t>launch</a:t>
            </a:r>
            <a:r>
              <a:rPr lang="zh-CN" altLang="en-US" kern="0" dirty="0">
                <a:solidFill>
                  <a:schemeClr val="tx1"/>
                </a:solidFill>
              </a:rPr>
              <a:t> </a:t>
            </a:r>
            <a:r>
              <a:rPr lang="en-US" altLang="zh-CN" kern="0" dirty="0">
                <a:solidFill>
                  <a:schemeClr val="tx1"/>
                </a:solidFill>
              </a:rPr>
              <a:t>a</a:t>
            </a:r>
            <a:r>
              <a:rPr lang="zh-CN" altLang="en-US" kern="0" dirty="0">
                <a:solidFill>
                  <a:schemeClr val="tx1"/>
                </a:solidFill>
              </a:rPr>
              <a:t> </a:t>
            </a:r>
            <a:r>
              <a:rPr lang="en-US" altLang="zh-CN" kern="0" dirty="0">
                <a:solidFill>
                  <a:schemeClr val="tx1"/>
                </a:solidFill>
              </a:rPr>
              <a:t>shell</a:t>
            </a:r>
            <a:endParaRPr lang="en-US" kern="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2613" y="2829869"/>
            <a:ext cx="1824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shellcode.asm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485187" y="1610061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venirNext-Regular" charset="0"/>
              </a:rPr>
              <a:t>To compile it use </a:t>
            </a:r>
            <a:r>
              <a:rPr lang="en-US" dirty="0" err="1">
                <a:solidFill>
                  <a:srgbClr val="000000"/>
                </a:solidFill>
                <a:latin typeface="AvenirNext-Regular" charset="0"/>
              </a:rPr>
              <a:t>nasm</a:t>
            </a:r>
            <a:r>
              <a:rPr lang="en-US" dirty="0">
                <a:solidFill>
                  <a:srgbClr val="000000"/>
                </a:solidFill>
                <a:latin typeface="AvenirNext-Regular" charset="0"/>
              </a:rPr>
              <a:t>:</a:t>
            </a:r>
          </a:p>
          <a:p>
            <a:br>
              <a:rPr lang="en-US" dirty="0">
                <a:solidFill>
                  <a:srgbClr val="000000"/>
                </a:solidFill>
                <a:latin typeface="AvenirNext-Regular" charset="0"/>
              </a:rPr>
            </a:br>
            <a:endParaRPr lang="en-US" b="0" i="0" dirty="0">
              <a:solidFill>
                <a:srgbClr val="000000"/>
              </a:solidFill>
              <a:effectLst/>
              <a:latin typeface="AvenirNext-Regular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77151" y="3029924"/>
            <a:ext cx="504359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venirNext-Regular" charset="0"/>
              </a:rPr>
              <a:t>Use </a:t>
            </a:r>
            <a:r>
              <a:rPr lang="en-US" dirty="0" err="1">
                <a:solidFill>
                  <a:srgbClr val="000000"/>
                </a:solidFill>
                <a:latin typeface="AvenirNext-Regular" charset="0"/>
              </a:rPr>
              <a:t>objdump</a:t>
            </a:r>
            <a:r>
              <a:rPr lang="en-US" dirty="0">
                <a:solidFill>
                  <a:srgbClr val="000000"/>
                </a:solidFill>
                <a:latin typeface="AvenirNext-Regular" charset="0"/>
              </a:rPr>
              <a:t> to get the shellcode bytes:</a:t>
            </a:r>
          </a:p>
          <a:p>
            <a:br>
              <a:rPr lang="en-US" dirty="0">
                <a:solidFill>
                  <a:srgbClr val="000000"/>
                </a:solidFill>
                <a:latin typeface="AvenirNext-Regular" charset="0"/>
              </a:rPr>
            </a:br>
            <a:endParaRPr lang="en-US" b="0" i="0" dirty="0">
              <a:solidFill>
                <a:srgbClr val="000000"/>
              </a:solidFill>
              <a:effectLst/>
              <a:latin typeface="AvenirNext-Regular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800"/>
            <a:ext cx="3439535" cy="14842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535" y="2181733"/>
            <a:ext cx="5704465" cy="193670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893" y="3425413"/>
            <a:ext cx="6789107" cy="3432587"/>
          </a:xfrm>
        </p:spPr>
      </p:pic>
    </p:spTree>
    <p:extLst>
      <p:ext uri="{BB962C8B-B14F-4D97-AF65-F5344CB8AC3E}">
        <p14:creationId xmlns:p14="http://schemas.microsoft.com/office/powerpoint/2010/main" val="520885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possible place to inject shellcode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726" y="1111683"/>
            <a:ext cx="4545037" cy="381417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2592887" y="1550096"/>
            <a:ext cx="3220875" cy="2091846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en-US" altLang="zh-CN" dirty="0"/>
          </a:p>
          <a:p>
            <a:pPr algn="ctr" fontAlgn="auto"/>
            <a:r>
              <a:rPr lang="en-US" altLang="zh-CN" dirty="0"/>
              <a:t>Small</a:t>
            </a:r>
            <a:r>
              <a:rPr lang="zh-CN" altLang="en-US" dirty="0"/>
              <a:t> </a:t>
            </a:r>
            <a:r>
              <a:rPr lang="en-US" altLang="zh-CN" dirty="0"/>
              <a:t>Program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592888" y="3641942"/>
            <a:ext cx="3220875" cy="400833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New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altLang="zh-CN" b="1" dirty="0"/>
              <a:t>Return</a:t>
            </a:r>
            <a:r>
              <a:rPr lang="zh-CN" altLang="en-US" b="1" dirty="0"/>
              <a:t> </a:t>
            </a:r>
            <a:r>
              <a:rPr lang="en-US" altLang="zh-CN" b="1" dirty="0"/>
              <a:t>Address</a:t>
            </a: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92887" y="1562454"/>
            <a:ext cx="3220875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/>
              <a:t>\</a:t>
            </a:r>
            <a:r>
              <a:rPr lang="en-US" sz="1600" dirty="0" err="1"/>
              <a:t>xeb</a:t>
            </a:r>
            <a:r>
              <a:rPr lang="en-US" sz="1600" dirty="0"/>
              <a:t>\x19\x31\xc0\x31\</a:t>
            </a:r>
            <a:r>
              <a:rPr lang="en-US" sz="1600" dirty="0" err="1"/>
              <a:t>xdb</a:t>
            </a:r>
            <a:r>
              <a:rPr lang="en-US" sz="1600" dirty="0"/>
              <a:t>\x31\xd2\x31\xc9\xb0\x04\xb3\x01\x59\xb2\x05\</a:t>
            </a:r>
            <a:r>
              <a:rPr lang="en-US" sz="1600" dirty="0" err="1"/>
              <a:t>xcd</a:t>
            </a:r>
            <a:r>
              <a:rPr lang="en-US" sz="1600" dirty="0"/>
              <a:t>\x80\x31\xc0\xb0\x01\x31\</a:t>
            </a:r>
            <a:r>
              <a:rPr lang="en-US" sz="1600" dirty="0" err="1"/>
              <a:t>xdb</a:t>
            </a:r>
            <a:r>
              <a:rPr lang="en-US" sz="1600" dirty="0"/>
              <a:t>\</a:t>
            </a:r>
            <a:r>
              <a:rPr lang="en-US" sz="1600" dirty="0" err="1"/>
              <a:t>xcd</a:t>
            </a:r>
            <a:r>
              <a:rPr lang="en-US" sz="1600" dirty="0"/>
              <a:t>\x80\xe8\xe2\</a:t>
            </a:r>
            <a:r>
              <a:rPr lang="en-US" sz="1600" dirty="0" err="1"/>
              <a:t>xff</a:t>
            </a:r>
            <a:r>
              <a:rPr lang="en-US" sz="1600" dirty="0"/>
              <a:t>\</a:t>
            </a:r>
            <a:r>
              <a:rPr lang="en-US" sz="1600" dirty="0" err="1"/>
              <a:t>xff</a:t>
            </a:r>
            <a:r>
              <a:rPr lang="en-US" sz="1600" dirty="0"/>
              <a:t>\</a:t>
            </a:r>
            <a:r>
              <a:rPr lang="en-US" sz="1600" dirty="0" err="1"/>
              <a:t>xff</a:t>
            </a:r>
            <a:r>
              <a:rPr lang="en-US" sz="1600" dirty="0"/>
              <a:t>\x68\x65\x6c\x6c\x6f</a:t>
            </a:r>
            <a:endParaRPr lang="en-US" sz="1600" dirty="0">
              <a:solidFill>
                <a:srgbClr val="000000"/>
              </a:solidFill>
              <a:latin typeface="AvenirNext-Regular" charset="0"/>
            </a:endParaRPr>
          </a:p>
        </p:txBody>
      </p:sp>
      <p:cxnSp>
        <p:nvCxnSpPr>
          <p:cNvPr id="7" name="Elbow Connector 6"/>
          <p:cNvCxnSpPr/>
          <p:nvPr/>
        </p:nvCxnSpPr>
        <p:spPr bwMode="auto">
          <a:xfrm rot="16200000" flipV="1">
            <a:off x="4772313" y="2915536"/>
            <a:ext cx="1114816" cy="738828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29205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possible place to inject shellcode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726" y="1111683"/>
            <a:ext cx="4545037" cy="381417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2592887" y="1550096"/>
            <a:ext cx="3220875" cy="2091846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en-US" altLang="zh-CN" dirty="0"/>
          </a:p>
          <a:p>
            <a:pPr algn="ctr" fontAlgn="auto"/>
            <a:r>
              <a:rPr lang="en-US" altLang="zh-CN" dirty="0"/>
              <a:t>Small</a:t>
            </a:r>
            <a:r>
              <a:rPr lang="zh-CN" altLang="en-US" dirty="0"/>
              <a:t> </a:t>
            </a:r>
            <a:r>
              <a:rPr lang="en-US" altLang="zh-CN" dirty="0"/>
              <a:t>Program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592888" y="3641942"/>
            <a:ext cx="3220875" cy="400833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New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altLang="zh-CN" b="1" dirty="0"/>
              <a:t>Return</a:t>
            </a:r>
            <a:r>
              <a:rPr lang="zh-CN" altLang="en-US" b="1" dirty="0"/>
              <a:t> </a:t>
            </a:r>
            <a:r>
              <a:rPr lang="en-US" altLang="zh-CN" b="1" dirty="0"/>
              <a:t>Address</a:t>
            </a: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92887" y="1562454"/>
            <a:ext cx="3220875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/>
              <a:t>\</a:t>
            </a:r>
            <a:r>
              <a:rPr lang="en-US" sz="1600" dirty="0" err="1"/>
              <a:t>xeb</a:t>
            </a:r>
            <a:r>
              <a:rPr lang="en-US" sz="1600" dirty="0"/>
              <a:t>\x19\x31\xc0\x31\</a:t>
            </a:r>
            <a:r>
              <a:rPr lang="en-US" sz="1600" dirty="0" err="1"/>
              <a:t>xdb</a:t>
            </a:r>
            <a:r>
              <a:rPr lang="en-US" sz="1600" dirty="0"/>
              <a:t>\x31\xd2\x31\xc9\xb0\x04\xb3\x01\x59\xb2\x05\</a:t>
            </a:r>
            <a:r>
              <a:rPr lang="en-US" sz="1600" dirty="0" err="1"/>
              <a:t>xcd</a:t>
            </a:r>
            <a:r>
              <a:rPr lang="en-US" sz="1600" dirty="0"/>
              <a:t>\x80\x31\xc0\xb0\x01\x31\</a:t>
            </a:r>
            <a:r>
              <a:rPr lang="en-US" sz="1600" dirty="0" err="1"/>
              <a:t>xdb</a:t>
            </a:r>
            <a:r>
              <a:rPr lang="en-US" sz="1600" dirty="0"/>
              <a:t>\</a:t>
            </a:r>
            <a:r>
              <a:rPr lang="en-US" sz="1600" dirty="0" err="1"/>
              <a:t>xcd</a:t>
            </a:r>
            <a:r>
              <a:rPr lang="en-US" sz="1600" dirty="0"/>
              <a:t>\x80\xe8\xe2\</a:t>
            </a:r>
            <a:r>
              <a:rPr lang="en-US" sz="1600" dirty="0" err="1"/>
              <a:t>xff</a:t>
            </a:r>
            <a:r>
              <a:rPr lang="en-US" sz="1600" dirty="0"/>
              <a:t>\</a:t>
            </a:r>
            <a:r>
              <a:rPr lang="en-US" sz="1600" dirty="0" err="1"/>
              <a:t>xff</a:t>
            </a:r>
            <a:r>
              <a:rPr lang="en-US" sz="1600" dirty="0"/>
              <a:t>\</a:t>
            </a:r>
            <a:r>
              <a:rPr lang="en-US" sz="1600" dirty="0" err="1"/>
              <a:t>xff</a:t>
            </a:r>
            <a:r>
              <a:rPr lang="en-US" sz="1600" dirty="0"/>
              <a:t>\x68\x65\x6c\x6c\x6f</a:t>
            </a:r>
            <a:endParaRPr lang="en-US" sz="1600" dirty="0">
              <a:solidFill>
                <a:srgbClr val="000000"/>
              </a:solidFill>
              <a:latin typeface="AvenirNext-Regular" charset="0"/>
            </a:endParaRPr>
          </a:p>
        </p:txBody>
      </p:sp>
      <p:cxnSp>
        <p:nvCxnSpPr>
          <p:cNvPr id="7" name="Elbow Connector 6"/>
          <p:cNvCxnSpPr/>
          <p:nvPr/>
        </p:nvCxnSpPr>
        <p:spPr bwMode="auto">
          <a:xfrm rot="16200000" flipV="1">
            <a:off x="4772313" y="2915536"/>
            <a:ext cx="1114816" cy="738828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Right Arrow 8"/>
          <p:cNvSpPr/>
          <p:nvPr/>
        </p:nvSpPr>
        <p:spPr bwMode="auto">
          <a:xfrm rot="10800000">
            <a:off x="5951549" y="1329073"/>
            <a:ext cx="1451334" cy="46676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51549" y="1795835"/>
            <a:ext cx="30045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GDB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out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address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beginning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buffer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20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NOP slide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3194" y="749300"/>
            <a:ext cx="3733800" cy="3733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06" y="4709786"/>
            <a:ext cx="9144000" cy="136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515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NOP slide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Most CPUs have a </a:t>
            </a:r>
            <a:r>
              <a:rPr lang="en-US" altLang="en-US" i="1" dirty="0"/>
              <a:t>No-Operation</a:t>
            </a:r>
            <a:r>
              <a:rPr lang="en-US" altLang="en-US" dirty="0"/>
              <a:t> instruction – it does nothing but advance the instruction pointer.</a:t>
            </a:r>
          </a:p>
          <a:p>
            <a:r>
              <a:rPr lang="en-US" altLang="en-US" dirty="0"/>
              <a:t>Usually we can put a bunch of these ahead of our program (in the string).</a:t>
            </a:r>
          </a:p>
          <a:p>
            <a:r>
              <a:rPr lang="en-US" altLang="en-US" dirty="0"/>
              <a:t>As long as the new return-address points to a NOP we are OK.</a:t>
            </a:r>
          </a:p>
          <a:p>
            <a:endParaRPr lang="en-US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gray">
          <a:xfrm>
            <a:off x="197285" y="1042792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+mj-lt"/>
                <a:ea typeface="宋体" charset="0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charset="0"/>
                <a:ea typeface="宋体" charset="0"/>
                <a:cs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charset="0"/>
                <a:ea typeface="宋体" charset="0"/>
                <a:cs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charset="0"/>
                <a:ea typeface="宋体" charset="0"/>
                <a:cs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charset="0"/>
                <a:ea typeface="宋体" charset="0"/>
                <a:cs typeface="Arial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altLang="en-US" kern="0"/>
              <a:t>Using NOPs</a:t>
            </a:r>
          </a:p>
        </p:txBody>
      </p:sp>
    </p:spTree>
    <p:extLst>
      <p:ext uri="{BB962C8B-B14F-4D97-AF65-F5344CB8AC3E}">
        <p14:creationId xmlns:p14="http://schemas.microsoft.com/office/powerpoint/2010/main" val="86924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NOP slide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877" y="1489075"/>
            <a:ext cx="4545037" cy="38141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2906038" y="1927488"/>
            <a:ext cx="3220875" cy="2091846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en-US" altLang="zh-CN" dirty="0"/>
          </a:p>
          <a:p>
            <a:pPr algn="ctr" fontAlgn="auto"/>
            <a:r>
              <a:rPr lang="en-US" altLang="zh-CN" dirty="0"/>
              <a:t>Small</a:t>
            </a:r>
            <a:r>
              <a:rPr lang="zh-CN" altLang="en-US" dirty="0"/>
              <a:t> </a:t>
            </a:r>
            <a:r>
              <a:rPr lang="en-US" altLang="zh-CN" dirty="0"/>
              <a:t>Program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2906039" y="4019334"/>
            <a:ext cx="3220875" cy="400833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New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altLang="zh-CN" b="1" dirty="0"/>
              <a:t>Return</a:t>
            </a:r>
            <a:r>
              <a:rPr lang="zh-CN" altLang="en-US" b="1" dirty="0"/>
              <a:t> </a:t>
            </a:r>
            <a:r>
              <a:rPr lang="en-US" altLang="zh-CN" b="1" dirty="0"/>
              <a:t>Address</a:t>
            </a: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06037" y="2411570"/>
            <a:ext cx="3220875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/>
              <a:t>\</a:t>
            </a:r>
            <a:r>
              <a:rPr lang="en-US" sz="1600" dirty="0" err="1"/>
              <a:t>xeb</a:t>
            </a:r>
            <a:r>
              <a:rPr lang="en-US" sz="1600" dirty="0"/>
              <a:t>\x19\x31\xc0\x31\</a:t>
            </a:r>
            <a:r>
              <a:rPr lang="en-US" sz="1600" dirty="0" err="1"/>
              <a:t>xdb</a:t>
            </a:r>
            <a:r>
              <a:rPr lang="en-US" sz="1600" dirty="0"/>
              <a:t>\x31\xd2\x31\xc9\xb0\x04\xb3\x01\x59\xb2\x05\</a:t>
            </a:r>
            <a:r>
              <a:rPr lang="en-US" sz="1600" dirty="0" err="1"/>
              <a:t>xcd</a:t>
            </a:r>
            <a:r>
              <a:rPr lang="en-US" sz="1600" dirty="0"/>
              <a:t>\x80\x31\xc0\xb0\x01\x31\</a:t>
            </a:r>
            <a:r>
              <a:rPr lang="en-US" sz="1600" dirty="0" err="1"/>
              <a:t>xdb</a:t>
            </a:r>
            <a:r>
              <a:rPr lang="en-US" sz="1600" dirty="0"/>
              <a:t>\</a:t>
            </a:r>
            <a:r>
              <a:rPr lang="en-US" sz="1600" dirty="0" err="1"/>
              <a:t>xcd</a:t>
            </a:r>
            <a:r>
              <a:rPr lang="en-US" sz="1600" dirty="0"/>
              <a:t>\x80\xe8\xe2\</a:t>
            </a:r>
            <a:r>
              <a:rPr lang="en-US" sz="1600" dirty="0" err="1"/>
              <a:t>xff</a:t>
            </a:r>
            <a:r>
              <a:rPr lang="en-US" sz="1600" dirty="0"/>
              <a:t>\</a:t>
            </a:r>
            <a:r>
              <a:rPr lang="en-US" sz="1600" dirty="0" err="1"/>
              <a:t>xff</a:t>
            </a:r>
            <a:r>
              <a:rPr lang="en-US" sz="1600" dirty="0"/>
              <a:t>\</a:t>
            </a:r>
            <a:r>
              <a:rPr lang="en-US" sz="1600" dirty="0" err="1"/>
              <a:t>xff</a:t>
            </a:r>
            <a:r>
              <a:rPr lang="en-US" sz="1600" dirty="0"/>
              <a:t>\x68\x65\x6c\x6c\x6f</a:t>
            </a:r>
            <a:endParaRPr lang="en-US" sz="1600" dirty="0">
              <a:solidFill>
                <a:srgbClr val="000000"/>
              </a:solidFill>
              <a:latin typeface="AvenirNext-Regular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 rot="10800000">
            <a:off x="6264700" y="1706465"/>
            <a:ext cx="1451334" cy="46676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906036" y="1392911"/>
            <a:ext cx="3220875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AvenirNext-Regular" charset="0"/>
              </a:rPr>
              <a:t>\x</a:t>
            </a:r>
            <a:r>
              <a:rPr lang="en-US" altLang="zh-CN">
                <a:solidFill>
                  <a:srgbClr val="000000"/>
                </a:solidFill>
                <a:latin typeface="AvenirNext-Regular" charset="0"/>
              </a:rPr>
              <a:t>90</a:t>
            </a:r>
            <a:r>
              <a:rPr lang="en-US">
                <a:solidFill>
                  <a:srgbClr val="000000"/>
                </a:solidFill>
                <a:latin typeface="AvenirNext-Regular" charset="0"/>
              </a:rPr>
              <a:t>\x</a:t>
            </a:r>
            <a:r>
              <a:rPr lang="en-US" altLang="zh-CN">
                <a:solidFill>
                  <a:srgbClr val="000000"/>
                </a:solidFill>
                <a:latin typeface="AvenirNext-Regular" charset="0"/>
              </a:rPr>
              <a:t>90</a:t>
            </a:r>
            <a:r>
              <a:rPr lang="en-US">
                <a:solidFill>
                  <a:srgbClr val="000000"/>
                </a:solidFill>
                <a:latin typeface="AvenirNext-Regular" charset="0"/>
              </a:rPr>
              <a:t>\x</a:t>
            </a:r>
            <a:r>
              <a:rPr lang="en-US" altLang="zh-CN">
                <a:solidFill>
                  <a:srgbClr val="000000"/>
                </a:solidFill>
                <a:latin typeface="AvenirNext-Regular" charset="0"/>
              </a:rPr>
              <a:t>90</a:t>
            </a:r>
            <a:r>
              <a:rPr lang="en-US">
                <a:solidFill>
                  <a:srgbClr val="000000"/>
                </a:solidFill>
                <a:latin typeface="AvenirNext-Regular" charset="0"/>
              </a:rPr>
              <a:t>\x</a:t>
            </a:r>
            <a:r>
              <a:rPr lang="en-US" altLang="zh-CN">
                <a:solidFill>
                  <a:srgbClr val="000000"/>
                </a:solidFill>
                <a:latin typeface="AvenirNext-Regular" charset="0"/>
              </a:rPr>
              <a:t>90</a:t>
            </a:r>
            <a:r>
              <a:rPr lang="en-US">
                <a:solidFill>
                  <a:srgbClr val="000000"/>
                </a:solidFill>
                <a:latin typeface="AvenirNext-Regular" charset="0"/>
              </a:rPr>
              <a:t>\x</a:t>
            </a:r>
            <a:r>
              <a:rPr lang="en-US" altLang="zh-CN">
                <a:solidFill>
                  <a:srgbClr val="000000"/>
                </a:solidFill>
                <a:latin typeface="AvenirNext-Regular" charset="0"/>
              </a:rPr>
              <a:t>90</a:t>
            </a:r>
            <a:r>
              <a:rPr lang="en-US">
                <a:solidFill>
                  <a:srgbClr val="000000"/>
                </a:solidFill>
                <a:latin typeface="AvenirNext-Regular" charset="0"/>
              </a:rPr>
              <a:t>\x</a:t>
            </a:r>
            <a:r>
              <a:rPr lang="en-US" altLang="zh-CN">
                <a:solidFill>
                  <a:srgbClr val="000000"/>
                </a:solidFill>
                <a:latin typeface="AvenirNext-Regular" charset="0"/>
              </a:rPr>
              <a:t>90</a:t>
            </a:r>
            <a:r>
              <a:rPr lang="en-US">
                <a:solidFill>
                  <a:srgbClr val="000000"/>
                </a:solidFill>
                <a:latin typeface="AvenirNext-Regular" charset="0"/>
              </a:rPr>
              <a:t>\x</a:t>
            </a:r>
            <a:r>
              <a:rPr lang="en-US" altLang="zh-CN">
                <a:solidFill>
                  <a:srgbClr val="000000"/>
                </a:solidFill>
                <a:latin typeface="AvenirNext-Regular" charset="0"/>
              </a:rPr>
              <a:t>90</a:t>
            </a:r>
            <a:r>
              <a:rPr lang="en-US">
                <a:solidFill>
                  <a:srgbClr val="000000"/>
                </a:solidFill>
                <a:latin typeface="AvenirNext-Regular" charset="0"/>
              </a:rPr>
              <a:t>\x</a:t>
            </a:r>
            <a:r>
              <a:rPr lang="en-US" altLang="zh-CN">
                <a:solidFill>
                  <a:srgbClr val="000000"/>
                </a:solidFill>
                <a:latin typeface="AvenirNext-Regular" charset="0"/>
              </a:rPr>
              <a:t>90</a:t>
            </a:r>
            <a:r>
              <a:rPr lang="en-US">
                <a:solidFill>
                  <a:srgbClr val="000000"/>
                </a:solidFill>
                <a:latin typeface="AvenirNext-Regular" charset="0"/>
              </a:rPr>
              <a:t>\x</a:t>
            </a:r>
            <a:r>
              <a:rPr lang="en-US" altLang="zh-CN">
                <a:solidFill>
                  <a:srgbClr val="000000"/>
                </a:solidFill>
                <a:latin typeface="AvenirNext-Regular" charset="0"/>
              </a:rPr>
              <a:t>90</a:t>
            </a:r>
            <a:r>
              <a:rPr lang="en-US">
                <a:solidFill>
                  <a:srgbClr val="000000"/>
                </a:solidFill>
                <a:latin typeface="AvenirNext-Regular" charset="0"/>
              </a:rPr>
              <a:t>\x</a:t>
            </a:r>
            <a:r>
              <a:rPr lang="en-US" altLang="zh-CN">
                <a:solidFill>
                  <a:srgbClr val="000000"/>
                </a:solidFill>
                <a:latin typeface="AvenirNext-Regular" charset="0"/>
              </a:rPr>
              <a:t>90</a:t>
            </a:r>
            <a:r>
              <a:rPr lang="en-US">
                <a:solidFill>
                  <a:srgbClr val="000000"/>
                </a:solidFill>
                <a:latin typeface="AvenirNext-Regular" charset="0"/>
              </a:rPr>
              <a:t>\x</a:t>
            </a:r>
            <a:r>
              <a:rPr lang="en-US" altLang="zh-CN">
                <a:solidFill>
                  <a:srgbClr val="000000"/>
                </a:solidFill>
                <a:latin typeface="AvenirNext-Regular" charset="0"/>
              </a:rPr>
              <a:t>90</a:t>
            </a:r>
            <a:r>
              <a:rPr lang="en-US">
                <a:solidFill>
                  <a:srgbClr val="000000"/>
                </a:solidFill>
                <a:latin typeface="AvenirNext-Regular" charset="0"/>
              </a:rPr>
              <a:t>\x</a:t>
            </a:r>
            <a:r>
              <a:rPr lang="en-US" altLang="zh-CN">
                <a:solidFill>
                  <a:srgbClr val="000000"/>
                </a:solidFill>
                <a:latin typeface="AvenirNext-Regular" charset="0"/>
              </a:rPr>
              <a:t>90</a:t>
            </a:r>
            <a:r>
              <a:rPr lang="en-US">
                <a:solidFill>
                  <a:srgbClr val="000000"/>
                </a:solidFill>
                <a:latin typeface="AvenirNext-Regular" charset="0"/>
              </a:rPr>
              <a:t>\x</a:t>
            </a:r>
            <a:r>
              <a:rPr lang="en-US" altLang="zh-CN">
                <a:solidFill>
                  <a:srgbClr val="000000"/>
                </a:solidFill>
                <a:latin typeface="AvenirNext-Regular" charset="0"/>
              </a:rPr>
              <a:t>90</a:t>
            </a:r>
            <a:r>
              <a:rPr lang="en-US">
                <a:solidFill>
                  <a:srgbClr val="000000"/>
                </a:solidFill>
                <a:latin typeface="AvenirNext-Regular" charset="0"/>
              </a:rPr>
              <a:t>\x</a:t>
            </a:r>
            <a:r>
              <a:rPr lang="en-US" altLang="zh-CN">
                <a:solidFill>
                  <a:srgbClr val="000000"/>
                </a:solidFill>
                <a:latin typeface="AvenirNext-Regular" charset="0"/>
              </a:rPr>
              <a:t>90</a:t>
            </a:r>
            <a:r>
              <a:rPr lang="en-US">
                <a:solidFill>
                  <a:srgbClr val="000000"/>
                </a:solidFill>
                <a:latin typeface="AvenirNext-Regular" charset="0"/>
              </a:rPr>
              <a:t>\x</a:t>
            </a:r>
            <a:r>
              <a:rPr lang="en-US" altLang="zh-CN">
                <a:solidFill>
                  <a:srgbClr val="000000"/>
                </a:solidFill>
                <a:latin typeface="AvenirNext-Regular" charset="0"/>
              </a:rPr>
              <a:t>90</a:t>
            </a:r>
            <a:r>
              <a:rPr lang="en-US">
                <a:solidFill>
                  <a:srgbClr val="000000"/>
                </a:solidFill>
                <a:latin typeface="AvenirNext-Regular" charset="0"/>
              </a:rPr>
              <a:t>\x</a:t>
            </a:r>
            <a:r>
              <a:rPr lang="en-US" altLang="zh-CN">
                <a:solidFill>
                  <a:srgbClr val="000000"/>
                </a:solidFill>
                <a:latin typeface="AvenirNext-Regular" charset="0"/>
              </a:rPr>
              <a:t>90</a:t>
            </a:r>
            <a:r>
              <a:rPr lang="en-US">
                <a:solidFill>
                  <a:srgbClr val="000000"/>
                </a:solidFill>
                <a:latin typeface="AvenirNext-Regular" charset="0"/>
              </a:rPr>
              <a:t>\x</a:t>
            </a:r>
            <a:r>
              <a:rPr lang="en-US" altLang="zh-CN">
                <a:solidFill>
                  <a:srgbClr val="000000"/>
                </a:solidFill>
                <a:latin typeface="AvenirNext-Regular" charset="0"/>
              </a:rPr>
              <a:t>90</a:t>
            </a:r>
            <a:endParaRPr lang="en-US" dirty="0">
              <a:solidFill>
                <a:srgbClr val="000000"/>
              </a:solidFill>
              <a:latin typeface="AvenirNext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16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Estimating the stack size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We can also guess at the location of the return address relative to the overflowed buffer.</a:t>
            </a:r>
          </a:p>
          <a:p>
            <a:endParaRPr lang="en-US" altLang="en-US"/>
          </a:p>
          <a:p>
            <a:r>
              <a:rPr lang="en-US" altLang="en-US"/>
              <a:t>Put in a bunch of new return addresses!</a:t>
            </a:r>
          </a:p>
        </p:txBody>
      </p:sp>
    </p:spTree>
    <p:extLst>
      <p:ext uri="{BB962C8B-B14F-4D97-AF65-F5344CB8AC3E}">
        <p14:creationId xmlns:p14="http://schemas.microsoft.com/office/powerpoint/2010/main" val="1010648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269309" y="158750"/>
            <a:ext cx="7772400" cy="762000"/>
          </a:xfrm>
        </p:spPr>
        <p:txBody>
          <a:bodyPr/>
          <a:lstStyle/>
          <a:p>
            <a:r>
              <a:rPr lang="en-US" altLang="en-US"/>
              <a:t>Estimating the Location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877" y="1489075"/>
            <a:ext cx="4545037" cy="3814177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 bwMode="auto">
          <a:xfrm>
            <a:off x="2906038" y="1927488"/>
            <a:ext cx="3220875" cy="2091846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en-US" altLang="zh-CN" dirty="0"/>
          </a:p>
          <a:p>
            <a:pPr algn="ctr" fontAlgn="auto"/>
            <a:r>
              <a:rPr lang="en-US" altLang="zh-CN" dirty="0"/>
              <a:t>Small</a:t>
            </a:r>
            <a:r>
              <a:rPr lang="zh-CN" altLang="en-US" dirty="0"/>
              <a:t> </a:t>
            </a:r>
            <a:r>
              <a:rPr lang="en-US" altLang="zh-CN" dirty="0"/>
              <a:t>Program</a:t>
            </a:r>
          </a:p>
          <a:p>
            <a:endParaRPr lang="en-US" dirty="0"/>
          </a:p>
        </p:txBody>
      </p:sp>
      <p:sp>
        <p:nvSpPr>
          <p:cNvPr id="21" name="Rectangle 20"/>
          <p:cNvSpPr/>
          <p:nvPr/>
        </p:nvSpPr>
        <p:spPr bwMode="auto">
          <a:xfrm>
            <a:off x="2906039" y="4019334"/>
            <a:ext cx="3220875" cy="400833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New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altLang="zh-CN" b="1" dirty="0"/>
              <a:t>Return</a:t>
            </a:r>
            <a:r>
              <a:rPr lang="zh-CN" altLang="en-US" b="1" dirty="0"/>
              <a:t> </a:t>
            </a:r>
            <a:r>
              <a:rPr lang="en-US" altLang="zh-CN" b="1" dirty="0"/>
              <a:t>Address</a:t>
            </a: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901453" y="1631906"/>
            <a:ext cx="3220873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800" dirty="0"/>
              <a:t>\</a:t>
            </a:r>
            <a:r>
              <a:rPr lang="en-US" sz="1800" dirty="0" err="1"/>
              <a:t>xeb</a:t>
            </a:r>
            <a:r>
              <a:rPr lang="en-US" sz="1800" dirty="0"/>
              <a:t>\x19\x31\xc0\x31\</a:t>
            </a:r>
            <a:r>
              <a:rPr lang="en-US" sz="1800" dirty="0" err="1"/>
              <a:t>xdb</a:t>
            </a:r>
            <a:r>
              <a:rPr lang="en-US" sz="1800" dirty="0"/>
              <a:t>\x31\xd2\x31\xc9\xb0\x04\xb3\x01\x59\xb2\x05\</a:t>
            </a:r>
            <a:r>
              <a:rPr lang="en-US" sz="1800" dirty="0" err="1"/>
              <a:t>xcd</a:t>
            </a:r>
            <a:r>
              <a:rPr lang="en-US" sz="1800" dirty="0"/>
              <a:t>\x80\x31\xc0\xb0\x01\x31\</a:t>
            </a:r>
            <a:r>
              <a:rPr lang="en-US" sz="1800" dirty="0" err="1"/>
              <a:t>xdb</a:t>
            </a:r>
            <a:r>
              <a:rPr lang="en-US" sz="1800" dirty="0"/>
              <a:t>\</a:t>
            </a:r>
            <a:r>
              <a:rPr lang="en-US" sz="1800" dirty="0" err="1"/>
              <a:t>xcd</a:t>
            </a:r>
            <a:r>
              <a:rPr lang="en-US" sz="1800" dirty="0"/>
              <a:t>\x80\xe8\xe2\</a:t>
            </a:r>
            <a:r>
              <a:rPr lang="en-US" sz="1800" dirty="0" err="1"/>
              <a:t>xff</a:t>
            </a:r>
            <a:r>
              <a:rPr lang="en-US" sz="1800" dirty="0"/>
              <a:t>\</a:t>
            </a:r>
            <a:r>
              <a:rPr lang="en-US" sz="1800" dirty="0" err="1"/>
              <a:t>xff</a:t>
            </a:r>
            <a:r>
              <a:rPr lang="en-US" sz="1800" dirty="0"/>
              <a:t>\</a:t>
            </a:r>
            <a:r>
              <a:rPr lang="en-US" sz="1800" dirty="0" err="1"/>
              <a:t>xff</a:t>
            </a:r>
            <a:r>
              <a:rPr lang="en-US" sz="1800" dirty="0"/>
              <a:t>\x68\x65\x6c\x6c\x6f</a:t>
            </a:r>
            <a:endParaRPr lang="en-US" sz="1800" dirty="0">
              <a:solidFill>
                <a:srgbClr val="000000"/>
              </a:solidFill>
              <a:latin typeface="AvenirNext-Regular" charset="0"/>
            </a:endParaRPr>
          </a:p>
        </p:txBody>
      </p:sp>
      <p:sp>
        <p:nvSpPr>
          <p:cNvPr id="23" name="Right Arrow 22"/>
          <p:cNvSpPr/>
          <p:nvPr/>
        </p:nvSpPr>
        <p:spPr bwMode="auto">
          <a:xfrm rot="10800000">
            <a:off x="6134397" y="3187399"/>
            <a:ext cx="1451334" cy="46676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901451" y="627662"/>
            <a:ext cx="3220875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venirNext-Regular" charset="0"/>
              </a:rPr>
              <a:t>\x</a:t>
            </a:r>
            <a:r>
              <a:rPr lang="en-US" altLang="zh-CN" dirty="0">
                <a:solidFill>
                  <a:srgbClr val="000000"/>
                </a:solidFill>
                <a:latin typeface="AvenirNext-Regular" charset="0"/>
              </a:rPr>
              <a:t>90</a:t>
            </a:r>
            <a:r>
              <a:rPr lang="en-US" dirty="0">
                <a:solidFill>
                  <a:srgbClr val="000000"/>
                </a:solidFill>
                <a:latin typeface="AvenirNext-Regular" charset="0"/>
              </a:rPr>
              <a:t>\x</a:t>
            </a:r>
            <a:r>
              <a:rPr lang="en-US" altLang="zh-CN" dirty="0">
                <a:solidFill>
                  <a:srgbClr val="000000"/>
                </a:solidFill>
                <a:latin typeface="AvenirNext-Regular" charset="0"/>
              </a:rPr>
              <a:t>90</a:t>
            </a:r>
            <a:r>
              <a:rPr lang="en-US" dirty="0">
                <a:solidFill>
                  <a:srgbClr val="000000"/>
                </a:solidFill>
                <a:latin typeface="AvenirNext-Regular" charset="0"/>
              </a:rPr>
              <a:t>\x</a:t>
            </a:r>
            <a:r>
              <a:rPr lang="en-US" altLang="zh-CN" dirty="0">
                <a:solidFill>
                  <a:srgbClr val="000000"/>
                </a:solidFill>
                <a:latin typeface="AvenirNext-Regular" charset="0"/>
              </a:rPr>
              <a:t>90</a:t>
            </a:r>
            <a:r>
              <a:rPr lang="en-US" dirty="0">
                <a:solidFill>
                  <a:srgbClr val="000000"/>
                </a:solidFill>
                <a:latin typeface="AvenirNext-Regular" charset="0"/>
              </a:rPr>
              <a:t>\x</a:t>
            </a:r>
            <a:r>
              <a:rPr lang="en-US" altLang="zh-CN" dirty="0">
                <a:solidFill>
                  <a:srgbClr val="000000"/>
                </a:solidFill>
                <a:latin typeface="AvenirNext-Regular" charset="0"/>
              </a:rPr>
              <a:t>90</a:t>
            </a:r>
            <a:r>
              <a:rPr lang="en-US" dirty="0">
                <a:solidFill>
                  <a:srgbClr val="000000"/>
                </a:solidFill>
                <a:latin typeface="AvenirNext-Regular" charset="0"/>
              </a:rPr>
              <a:t>\x</a:t>
            </a:r>
            <a:r>
              <a:rPr lang="en-US" altLang="zh-CN" dirty="0">
                <a:solidFill>
                  <a:srgbClr val="000000"/>
                </a:solidFill>
                <a:latin typeface="AvenirNext-Regular" charset="0"/>
              </a:rPr>
              <a:t>90</a:t>
            </a:r>
            <a:r>
              <a:rPr lang="en-US" dirty="0">
                <a:solidFill>
                  <a:srgbClr val="000000"/>
                </a:solidFill>
                <a:latin typeface="AvenirNext-Regular" charset="0"/>
              </a:rPr>
              <a:t>\x</a:t>
            </a:r>
            <a:r>
              <a:rPr lang="en-US" altLang="zh-CN" dirty="0">
                <a:solidFill>
                  <a:srgbClr val="000000"/>
                </a:solidFill>
                <a:latin typeface="AvenirNext-Regular" charset="0"/>
              </a:rPr>
              <a:t>90</a:t>
            </a:r>
            <a:r>
              <a:rPr lang="en-US" dirty="0">
                <a:solidFill>
                  <a:srgbClr val="000000"/>
                </a:solidFill>
                <a:latin typeface="AvenirNext-Regular" charset="0"/>
              </a:rPr>
              <a:t>\x</a:t>
            </a:r>
            <a:r>
              <a:rPr lang="en-US" altLang="zh-CN" dirty="0">
                <a:solidFill>
                  <a:srgbClr val="000000"/>
                </a:solidFill>
                <a:latin typeface="AvenirNext-Regular" charset="0"/>
              </a:rPr>
              <a:t>90</a:t>
            </a:r>
            <a:r>
              <a:rPr lang="en-US" dirty="0">
                <a:solidFill>
                  <a:srgbClr val="000000"/>
                </a:solidFill>
                <a:latin typeface="AvenirNext-Regular" charset="0"/>
              </a:rPr>
              <a:t>\x</a:t>
            </a:r>
            <a:r>
              <a:rPr lang="en-US" altLang="zh-CN" dirty="0">
                <a:solidFill>
                  <a:srgbClr val="000000"/>
                </a:solidFill>
                <a:latin typeface="AvenirNext-Regular" charset="0"/>
              </a:rPr>
              <a:t>90</a:t>
            </a:r>
            <a:r>
              <a:rPr lang="en-US" dirty="0">
                <a:solidFill>
                  <a:srgbClr val="000000"/>
                </a:solidFill>
                <a:latin typeface="AvenirNext-Regular" charset="0"/>
              </a:rPr>
              <a:t>\x</a:t>
            </a:r>
            <a:r>
              <a:rPr lang="en-US" altLang="zh-CN" dirty="0">
                <a:solidFill>
                  <a:srgbClr val="000000"/>
                </a:solidFill>
                <a:latin typeface="AvenirNext-Regular" charset="0"/>
              </a:rPr>
              <a:t>90</a:t>
            </a:r>
            <a:r>
              <a:rPr lang="en-US" dirty="0">
                <a:solidFill>
                  <a:srgbClr val="000000"/>
                </a:solidFill>
                <a:latin typeface="AvenirNext-Regular" charset="0"/>
              </a:rPr>
              <a:t>\x</a:t>
            </a:r>
            <a:r>
              <a:rPr lang="en-US" altLang="zh-CN" dirty="0">
                <a:solidFill>
                  <a:srgbClr val="000000"/>
                </a:solidFill>
                <a:latin typeface="AvenirNext-Regular" charset="0"/>
              </a:rPr>
              <a:t>90</a:t>
            </a:r>
            <a:r>
              <a:rPr lang="en-US" dirty="0">
                <a:solidFill>
                  <a:srgbClr val="000000"/>
                </a:solidFill>
                <a:latin typeface="AvenirNext-Regular" charset="0"/>
              </a:rPr>
              <a:t>\x</a:t>
            </a:r>
            <a:r>
              <a:rPr lang="en-US" altLang="zh-CN" dirty="0">
                <a:solidFill>
                  <a:srgbClr val="000000"/>
                </a:solidFill>
                <a:latin typeface="AvenirNext-Regular" charset="0"/>
              </a:rPr>
              <a:t>90</a:t>
            </a:r>
            <a:r>
              <a:rPr lang="en-US" dirty="0">
                <a:solidFill>
                  <a:srgbClr val="000000"/>
                </a:solidFill>
                <a:latin typeface="AvenirNext-Regular" charset="0"/>
              </a:rPr>
              <a:t>\x</a:t>
            </a:r>
            <a:r>
              <a:rPr lang="en-US" altLang="zh-CN" dirty="0">
                <a:solidFill>
                  <a:srgbClr val="000000"/>
                </a:solidFill>
                <a:latin typeface="AvenirNext-Regular" charset="0"/>
              </a:rPr>
              <a:t>90</a:t>
            </a:r>
            <a:r>
              <a:rPr lang="en-US" dirty="0">
                <a:solidFill>
                  <a:srgbClr val="000000"/>
                </a:solidFill>
                <a:latin typeface="AvenirNext-Regular" charset="0"/>
              </a:rPr>
              <a:t>\x</a:t>
            </a:r>
            <a:r>
              <a:rPr lang="en-US" altLang="zh-CN" dirty="0">
                <a:solidFill>
                  <a:srgbClr val="000000"/>
                </a:solidFill>
                <a:latin typeface="AvenirNext-Regular" charset="0"/>
              </a:rPr>
              <a:t>90</a:t>
            </a:r>
            <a:r>
              <a:rPr lang="en-US" dirty="0">
                <a:solidFill>
                  <a:srgbClr val="000000"/>
                </a:solidFill>
                <a:latin typeface="AvenirNext-Regular" charset="0"/>
              </a:rPr>
              <a:t>\x</a:t>
            </a:r>
            <a:r>
              <a:rPr lang="en-US" altLang="zh-CN" dirty="0">
                <a:solidFill>
                  <a:srgbClr val="000000"/>
                </a:solidFill>
                <a:latin typeface="AvenirNext-Regular" charset="0"/>
              </a:rPr>
              <a:t>90</a:t>
            </a:r>
            <a:r>
              <a:rPr lang="en-US" dirty="0">
                <a:solidFill>
                  <a:srgbClr val="000000"/>
                </a:solidFill>
                <a:latin typeface="AvenirNext-Regular" charset="0"/>
              </a:rPr>
              <a:t>\x</a:t>
            </a:r>
            <a:r>
              <a:rPr lang="en-US" altLang="zh-CN" dirty="0">
                <a:solidFill>
                  <a:srgbClr val="000000"/>
                </a:solidFill>
                <a:latin typeface="AvenirNext-Regular" charset="0"/>
              </a:rPr>
              <a:t>90</a:t>
            </a:r>
            <a:r>
              <a:rPr lang="en-US" dirty="0">
                <a:solidFill>
                  <a:srgbClr val="000000"/>
                </a:solidFill>
                <a:latin typeface="AvenirNext-Regular" charset="0"/>
              </a:rPr>
              <a:t>\x</a:t>
            </a:r>
            <a:r>
              <a:rPr lang="en-US" altLang="zh-CN" dirty="0">
                <a:solidFill>
                  <a:srgbClr val="000000"/>
                </a:solidFill>
                <a:latin typeface="AvenirNext-Regular" charset="0"/>
              </a:rPr>
              <a:t>90</a:t>
            </a:r>
            <a:r>
              <a:rPr lang="en-US" dirty="0">
                <a:solidFill>
                  <a:srgbClr val="000000"/>
                </a:solidFill>
                <a:latin typeface="AvenirNext-Regular" charset="0"/>
              </a:rPr>
              <a:t>\x</a:t>
            </a:r>
            <a:r>
              <a:rPr lang="en-US" altLang="zh-CN" dirty="0">
                <a:solidFill>
                  <a:srgbClr val="000000"/>
                </a:solidFill>
                <a:latin typeface="AvenirNext-Regular" charset="0"/>
              </a:rPr>
              <a:t>90</a:t>
            </a:r>
            <a:endParaRPr lang="en-US" dirty="0">
              <a:solidFill>
                <a:srgbClr val="000000"/>
              </a:solidFill>
              <a:latin typeface="AvenirNext-Regular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2906036" y="3634960"/>
            <a:ext cx="3220875" cy="400833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New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altLang="zh-CN" b="1" dirty="0"/>
              <a:t>Return</a:t>
            </a:r>
            <a:r>
              <a:rPr lang="zh-CN" altLang="en-US" b="1" dirty="0"/>
              <a:t> </a:t>
            </a:r>
            <a:r>
              <a:rPr lang="en-US" altLang="zh-CN" b="1" dirty="0"/>
              <a:t>Address</a:t>
            </a: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2898550" y="3263122"/>
            <a:ext cx="3220875" cy="400833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New</a:t>
            </a: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altLang="zh-CN" b="1" dirty="0"/>
              <a:t>Return</a:t>
            </a:r>
            <a:r>
              <a:rPr lang="zh-CN" altLang="en-US" b="1" dirty="0"/>
              <a:t> </a:t>
            </a:r>
            <a:r>
              <a:rPr lang="en-US" altLang="zh-CN" b="1" dirty="0"/>
              <a:t>Address</a:t>
            </a: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7" name="Right Arrow 26"/>
          <p:cNvSpPr/>
          <p:nvPr/>
        </p:nvSpPr>
        <p:spPr bwMode="auto">
          <a:xfrm rot="10800000">
            <a:off x="6141880" y="3583969"/>
            <a:ext cx="1451334" cy="46676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ight Arrow 27"/>
          <p:cNvSpPr/>
          <p:nvPr/>
        </p:nvSpPr>
        <p:spPr bwMode="auto">
          <a:xfrm rot="10800000">
            <a:off x="6156845" y="3986369"/>
            <a:ext cx="1451334" cy="46676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19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5" grpId="0" animBg="1"/>
      <p:bldP spid="2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Protection:</a:t>
            </a:r>
            <a:r>
              <a:rPr lang="zh-CN" altLang="en-US" dirty="0"/>
              <a:t> </a:t>
            </a:r>
            <a:r>
              <a:rPr lang="en-US" altLang="zh-CN" dirty="0"/>
              <a:t>ASLR,</a:t>
            </a:r>
            <a:r>
              <a:rPr lang="zh-CN" altLang="en-US" dirty="0"/>
              <a:t> </a:t>
            </a:r>
            <a:r>
              <a:rPr lang="en-US" altLang="zh-CN" dirty="0"/>
              <a:t>DEP,</a:t>
            </a:r>
            <a:r>
              <a:rPr lang="zh-CN" altLang="en-US" dirty="0"/>
              <a:t> </a:t>
            </a:r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Protector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2344390"/>
            <a:ext cx="8524875" cy="30069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0038" y="5351307"/>
            <a:ext cx="7905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-</a:t>
            </a:r>
            <a:r>
              <a:rPr lang="en-US" altLang="zh-CN" dirty="0" err="1"/>
              <a:t>fno</a:t>
            </a:r>
            <a:r>
              <a:rPr lang="en-US" altLang="zh-CN" dirty="0"/>
              <a:t>-stack-protector</a:t>
            </a:r>
            <a:r>
              <a:rPr lang="zh-CN" altLang="en-US" dirty="0"/>
              <a:t>  </a:t>
            </a:r>
            <a:r>
              <a:rPr lang="en-US" altLang="zh-CN" b="1" dirty="0"/>
              <a:t>Shutdown</a:t>
            </a:r>
            <a:r>
              <a:rPr lang="zh-CN" altLang="en-US" b="1" dirty="0"/>
              <a:t> </a:t>
            </a:r>
            <a:r>
              <a:rPr lang="en-US" altLang="zh-CN" b="1" dirty="0"/>
              <a:t>stack</a:t>
            </a:r>
            <a:r>
              <a:rPr lang="zh-CN" altLang="en-US" b="1" dirty="0"/>
              <a:t> </a:t>
            </a:r>
            <a:r>
              <a:rPr lang="en-US" altLang="zh-CN" b="1" dirty="0"/>
              <a:t>protector</a:t>
            </a:r>
          </a:p>
          <a:p>
            <a:r>
              <a:rPr lang="en-US" altLang="zh-CN" dirty="0"/>
              <a:t>-z</a:t>
            </a:r>
            <a:r>
              <a:rPr lang="zh-CN" altLang="en-US" dirty="0"/>
              <a:t> </a:t>
            </a:r>
            <a:r>
              <a:rPr lang="en-US" altLang="zh-CN" dirty="0" err="1"/>
              <a:t>execstack</a:t>
            </a:r>
            <a:r>
              <a:rPr lang="zh-CN" altLang="en-US" dirty="0"/>
              <a:t> </a:t>
            </a:r>
            <a:r>
              <a:rPr lang="en-US" altLang="zh-CN" b="1" dirty="0"/>
              <a:t>Shutdown</a:t>
            </a:r>
            <a:r>
              <a:rPr lang="zh-CN" altLang="en-US" b="1" dirty="0"/>
              <a:t> </a:t>
            </a:r>
            <a:r>
              <a:rPr lang="en-US" altLang="zh-CN" b="1" dirty="0"/>
              <a:t>DEP(</a:t>
            </a:r>
            <a:r>
              <a:rPr lang="en-US" b="1" dirty="0"/>
              <a:t>Data Execution Prevention</a:t>
            </a:r>
            <a:r>
              <a:rPr lang="en-US" altLang="zh-CN" b="1" dirty="0"/>
              <a:t>)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321" y="1041718"/>
            <a:ext cx="9144000" cy="3325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70742" y="1374227"/>
            <a:ext cx="6559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Shutdown</a:t>
            </a:r>
            <a:r>
              <a:rPr lang="zh-CN" altLang="en-US" b="1" dirty="0"/>
              <a:t> </a:t>
            </a:r>
            <a:r>
              <a:rPr lang="en-US" altLang="zh-CN" b="1" dirty="0"/>
              <a:t>ASLR</a:t>
            </a:r>
            <a:r>
              <a:rPr lang="zh-CN" altLang="en-US" b="1" dirty="0"/>
              <a:t> </a:t>
            </a:r>
            <a:r>
              <a:rPr lang="en-US" altLang="zh-CN" b="1" dirty="0"/>
              <a:t>(</a:t>
            </a:r>
            <a:r>
              <a:rPr lang="en-US" dirty="0"/>
              <a:t>Address space layout randomization</a:t>
            </a:r>
            <a:r>
              <a:rPr lang="en-US" altLang="zh-CN" dirty="0"/>
              <a:t>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5864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Protection:</a:t>
            </a:r>
            <a:r>
              <a:rPr lang="zh-CN" altLang="en-US" dirty="0"/>
              <a:t> </a:t>
            </a:r>
            <a:r>
              <a:rPr lang="en-US" altLang="zh-CN" dirty="0"/>
              <a:t>ASLR,</a:t>
            </a:r>
            <a:r>
              <a:rPr lang="zh-CN" altLang="en-US" dirty="0"/>
              <a:t> </a:t>
            </a:r>
            <a:r>
              <a:rPr lang="en-US" altLang="zh-CN" dirty="0"/>
              <a:t>DEP,</a:t>
            </a:r>
            <a:r>
              <a:rPr lang="zh-CN" altLang="en-US" dirty="0"/>
              <a:t> </a:t>
            </a:r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Protector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9828" y="1031537"/>
            <a:ext cx="826776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rgbClr val="242729"/>
                </a:solidFill>
              </a:rPr>
              <a:t>Address Space Layout Randomization (ASLR) is a technology used to help prevent shellcode from being successful. </a:t>
            </a:r>
          </a:p>
          <a:p>
            <a:endParaRPr lang="en-US" dirty="0">
              <a:solidFill>
                <a:srgbClr val="242729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rgbClr val="242729"/>
                </a:solidFill>
              </a:rPr>
              <a:t>It does this by randomly offsetting the location of modules and certain in-memory structures. 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296" y="2782414"/>
            <a:ext cx="3178827" cy="393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59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Frame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" y="1766291"/>
            <a:ext cx="8524875" cy="3758806"/>
          </a:xfrm>
        </p:spPr>
      </p:pic>
    </p:spTree>
    <p:extLst>
      <p:ext uri="{BB962C8B-B14F-4D97-AF65-F5344CB8AC3E}">
        <p14:creationId xmlns:p14="http://schemas.microsoft.com/office/powerpoint/2010/main" val="3720753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Protection:</a:t>
            </a:r>
            <a:r>
              <a:rPr lang="zh-CN" altLang="en-US" dirty="0"/>
              <a:t> </a:t>
            </a:r>
            <a:r>
              <a:rPr lang="en-US" altLang="zh-CN" dirty="0"/>
              <a:t>ASLR,</a:t>
            </a:r>
            <a:r>
              <a:rPr lang="zh-CN" altLang="en-US" dirty="0"/>
              <a:t> </a:t>
            </a:r>
            <a:r>
              <a:rPr lang="en-US" altLang="zh-CN" dirty="0"/>
              <a:t>DEP,</a:t>
            </a:r>
            <a:r>
              <a:rPr lang="zh-CN" altLang="en-US" dirty="0"/>
              <a:t> </a:t>
            </a:r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Protector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9828" y="1031537"/>
            <a:ext cx="826776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Data Execution Prevention (DEP) prevents certain memory sectors, e.g</a:t>
            </a:r>
            <a:r>
              <a:rPr lang="en-US" b="1" dirty="0"/>
              <a:t>. the stack, from being executed. </a:t>
            </a:r>
          </a:p>
          <a:p>
            <a:pPr marL="342900" indent="-342900">
              <a:buFont typeface="Arial" charset="0"/>
              <a:buChar char="•"/>
            </a:pPr>
            <a:endParaRPr lang="en-US" b="1" dirty="0"/>
          </a:p>
          <a:p>
            <a:pPr marL="342900" indent="-342900">
              <a:buFont typeface="Arial" charset="0"/>
              <a:buChar char="•"/>
            </a:pPr>
            <a:endParaRPr lang="en-US" b="1" dirty="0"/>
          </a:p>
          <a:p>
            <a:pPr marL="342900" indent="-342900">
              <a:buFont typeface="Arial" charset="0"/>
              <a:buChar char="•"/>
            </a:pPr>
            <a:endParaRPr lang="en-US" b="1" dirty="0"/>
          </a:p>
          <a:p>
            <a:pPr marL="342900" indent="-342900">
              <a:buFont typeface="Arial" charset="0"/>
              <a:buChar char="•"/>
            </a:pPr>
            <a:endParaRPr lang="en-US" b="1" dirty="0"/>
          </a:p>
          <a:p>
            <a:pPr marL="342900" indent="-342900">
              <a:buFont typeface="Arial" charset="0"/>
              <a:buChar char="•"/>
            </a:pPr>
            <a:endParaRPr lang="en-US" b="1" dirty="0"/>
          </a:p>
          <a:p>
            <a:pPr marL="342900" indent="-342900">
              <a:buFont typeface="Arial" charset="0"/>
              <a:buChar char="•"/>
            </a:pPr>
            <a:endParaRPr lang="en-US" b="1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Stack protection will abort your program if it detects </a:t>
            </a:r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overflow</a:t>
            </a:r>
            <a:r>
              <a:rPr lang="en-US" dirty="0"/>
              <a:t>.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954060" y="2893512"/>
            <a:ext cx="3653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That’s</a:t>
            </a:r>
            <a:r>
              <a:rPr lang="zh-CN" altLang="en-US" dirty="0"/>
              <a:t> </a:t>
            </a:r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failed</a:t>
            </a:r>
            <a:r>
              <a:rPr lang="zh-CN" altLang="en-US" dirty="0"/>
              <a:t> </a:t>
            </a:r>
            <a:r>
              <a:rPr lang="en-US" altLang="zh-CN" dirty="0"/>
              <a:t>last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mr-IN" altLang="zh-CN" dirty="0"/>
              <a:t>…</a:t>
            </a:r>
            <a:r>
              <a:rPr lang="en-US" altLang="zh-CN" dirty="0"/>
              <a:t>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192039" y="6274320"/>
            <a:ext cx="38608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charset="0"/>
              <a:buChar char="•"/>
            </a:pPr>
            <a:r>
              <a:rPr lang="en-US">
                <a:solidFill>
                  <a:srgbClr val="1B608A"/>
                </a:solidFill>
                <a:latin typeface="inherit" charset="0"/>
                <a:hlinkClick r:id="rId2"/>
              </a:rPr>
              <a:t>Bypassing ASLR/DEP - exploit-</a:t>
            </a:r>
            <a:r>
              <a:rPr lang="en-US" dirty="0">
                <a:solidFill>
                  <a:srgbClr val="1B608A"/>
                </a:solidFill>
                <a:latin typeface="inherit" charset="0"/>
                <a:hlinkClick r:id="rId2"/>
              </a:rPr>
              <a:t>db</a:t>
            </a:r>
            <a:endParaRPr lang="en-US" b="0" i="0" dirty="0">
              <a:solidFill>
                <a:srgbClr val="242729"/>
              </a:solidFill>
              <a:effectLst/>
              <a:latin typeface="inheri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515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StackGuard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76615" y="6030227"/>
            <a:ext cx="83673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www.usenix.org</a:t>
            </a:r>
            <a:r>
              <a:rPr lang="en-US" dirty="0"/>
              <a:t>/legacy/publications/library/proceedings/sec98/</a:t>
            </a:r>
            <a:r>
              <a:rPr lang="en-US" dirty="0" err="1"/>
              <a:t>full_papers</a:t>
            </a:r>
            <a:r>
              <a:rPr lang="en-US" dirty="0"/>
              <a:t>/</a:t>
            </a:r>
            <a:r>
              <a:rPr lang="en-US" dirty="0" err="1"/>
              <a:t>cowan</a:t>
            </a:r>
            <a:r>
              <a:rPr lang="en-US" dirty="0"/>
              <a:t>/</a:t>
            </a:r>
            <a:r>
              <a:rPr lang="en-US" dirty="0" err="1"/>
              <a:t>cowan.pdf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6615" y="5383896"/>
            <a:ext cx="83673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222222"/>
                </a:solidFill>
              </a:rPr>
              <a:t>Cowan, </a:t>
            </a:r>
            <a:r>
              <a:rPr lang="en-US" sz="1800" dirty="0" err="1">
                <a:solidFill>
                  <a:srgbClr val="222222"/>
                </a:solidFill>
              </a:rPr>
              <a:t>Crispan</a:t>
            </a:r>
            <a:r>
              <a:rPr lang="en-US" sz="1800" dirty="0">
                <a:solidFill>
                  <a:srgbClr val="222222"/>
                </a:solidFill>
              </a:rPr>
              <a:t>, et al. "</a:t>
            </a:r>
            <a:r>
              <a:rPr lang="en-US" sz="1800" dirty="0" err="1">
                <a:solidFill>
                  <a:srgbClr val="222222"/>
                </a:solidFill>
              </a:rPr>
              <a:t>Stackguard</a:t>
            </a:r>
            <a:r>
              <a:rPr lang="en-US" sz="1800" dirty="0">
                <a:solidFill>
                  <a:srgbClr val="222222"/>
                </a:solidFill>
              </a:rPr>
              <a:t>: automatic adaptive detection and prevention of buffer-overflow attacks." </a:t>
            </a:r>
            <a:r>
              <a:rPr lang="en-US" sz="1800" i="1" dirty="0">
                <a:solidFill>
                  <a:srgbClr val="222222"/>
                </a:solidFill>
              </a:rPr>
              <a:t>USENIX Security Symposium</a:t>
            </a:r>
            <a:r>
              <a:rPr lang="en-US" sz="1800" dirty="0">
                <a:solidFill>
                  <a:srgbClr val="222222"/>
                </a:solidFill>
              </a:rPr>
              <a:t>. Vol. 98. 1998.</a:t>
            </a: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162838" y="999654"/>
            <a:ext cx="58416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dirty="0"/>
              <a:t>Insert</a:t>
            </a:r>
            <a:r>
              <a:rPr lang="zh-CN" altLang="en-US" dirty="0"/>
              <a:t> </a:t>
            </a:r>
            <a:r>
              <a:rPr lang="en-US" altLang="zh-CN" dirty="0"/>
              <a:t>Canary</a:t>
            </a:r>
            <a:r>
              <a:rPr lang="zh-CN" altLang="en-US" dirty="0"/>
              <a:t> </a:t>
            </a:r>
            <a:r>
              <a:rPr lang="en-US" altLang="zh-CN" dirty="0"/>
              <a:t>before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r>
              <a:rPr lang="zh-CN" altLang="en-US" dirty="0"/>
              <a:t> </a:t>
            </a:r>
            <a:r>
              <a:rPr lang="en-US" altLang="zh-CN" dirty="0"/>
              <a:t>being</a:t>
            </a:r>
            <a:r>
              <a:rPr lang="zh-CN" altLang="en-US" dirty="0"/>
              <a:t> </a:t>
            </a:r>
            <a:r>
              <a:rPr lang="en-US" altLang="zh-CN" dirty="0"/>
              <a:t>called.\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dirty="0"/>
              <a:t>Check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value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been</a:t>
            </a:r>
            <a:r>
              <a:rPr lang="zh-CN" altLang="en-US" dirty="0"/>
              <a:t> </a:t>
            </a:r>
            <a:r>
              <a:rPr lang="en-US" altLang="zh-CN" dirty="0"/>
              <a:t>tweaked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765" y="1790682"/>
            <a:ext cx="4182659" cy="351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8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StackGuard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Reading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2838" y="999654"/>
            <a:ext cx="64972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dirty="0"/>
              <a:t>Overflow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byte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try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possible</a:t>
            </a:r>
            <a:r>
              <a:rPr lang="zh-CN" altLang="en-US" dirty="0"/>
              <a:t> </a:t>
            </a:r>
            <a:r>
              <a:rPr lang="en-US" altLang="zh-CN" dirty="0"/>
              <a:t>value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crash</a:t>
            </a:r>
            <a:r>
              <a:rPr lang="zh-CN" altLang="en-US" dirty="0"/>
              <a:t> </a:t>
            </a:r>
            <a:r>
              <a:rPr lang="zh-CN" altLang="en-US" dirty="0">
                <a:sym typeface="Wingdings"/>
              </a:rPr>
              <a:t> </a:t>
            </a:r>
            <a:r>
              <a:rPr lang="en-US" altLang="zh-CN" dirty="0">
                <a:sym typeface="Wingdings"/>
              </a:rPr>
              <a:t>success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dirty="0">
                <a:sym typeface="Wingdings"/>
              </a:rPr>
              <a:t>Crash</a:t>
            </a:r>
            <a:r>
              <a:rPr lang="zh-CN" altLang="en-US" dirty="0">
                <a:sym typeface="Wingdings"/>
              </a:rPr>
              <a:t>  </a:t>
            </a:r>
            <a:r>
              <a:rPr lang="en-US" altLang="zh-CN" dirty="0">
                <a:sym typeface="Wingdings"/>
              </a:rPr>
              <a:t>wrong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guess</a:t>
            </a:r>
            <a:r>
              <a:rPr lang="zh-CN" altLang="en-US" dirty="0">
                <a:sym typeface="Wingdings"/>
              </a:rPr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770" y="2265671"/>
            <a:ext cx="3616654" cy="303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1958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StackGuard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Overwrite</a:t>
            </a:r>
            <a:r>
              <a:rPr lang="zh-CN" altLang="en-US" dirty="0"/>
              <a:t> </a:t>
            </a:r>
            <a:r>
              <a:rPr lang="en-US" altLang="zh-CN" dirty="0"/>
              <a:t>Local</a:t>
            </a:r>
            <a:r>
              <a:rPr lang="zh-CN" altLang="en-US" dirty="0"/>
              <a:t> </a:t>
            </a:r>
            <a:r>
              <a:rPr lang="en-US" altLang="zh-CN" dirty="0"/>
              <a:t>Variable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2838" y="999654"/>
            <a:ext cx="61670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dirty="0"/>
              <a:t>Overwrite</a:t>
            </a:r>
            <a:r>
              <a:rPr lang="zh-CN" altLang="en-US" dirty="0"/>
              <a:t> </a:t>
            </a:r>
            <a:r>
              <a:rPr lang="en-US" altLang="zh-CN" dirty="0"/>
              <a:t>local</a:t>
            </a:r>
            <a:r>
              <a:rPr lang="zh-CN" altLang="en-US" dirty="0"/>
              <a:t> </a:t>
            </a:r>
            <a:r>
              <a:rPr lang="en-US" altLang="zh-CN" dirty="0"/>
              <a:t>variable</a:t>
            </a:r>
            <a:r>
              <a:rPr lang="zh-CN" altLang="en-US" dirty="0"/>
              <a:t> </a:t>
            </a:r>
            <a:r>
              <a:rPr lang="zh-CN" altLang="en-US" dirty="0">
                <a:sym typeface="Wingdings"/>
              </a:rPr>
              <a:t> </a:t>
            </a:r>
            <a:r>
              <a:rPr lang="en-US" altLang="zh-CN" dirty="0">
                <a:sym typeface="Wingdings"/>
              </a:rPr>
              <a:t>does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not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cover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Canary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dirty="0">
                <a:sym typeface="Wingdings"/>
              </a:rPr>
              <a:t>Use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the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local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variables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to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hack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the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memory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770" y="2265671"/>
            <a:ext cx="3616654" cy="30350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60094" y="2948397"/>
            <a:ext cx="2121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Local</a:t>
            </a:r>
            <a:r>
              <a:rPr lang="zh-CN" altLang="en-US" b="1" dirty="0"/>
              <a:t> </a:t>
            </a:r>
            <a:r>
              <a:rPr lang="en-US" altLang="zh-CN" b="1" dirty="0"/>
              <a:t>Variable</a:t>
            </a:r>
            <a:r>
              <a:rPr lang="zh-CN" altLang="en-US" b="1" dirty="0"/>
              <a:t> </a:t>
            </a:r>
            <a:r>
              <a:rPr lang="en-US" altLang="zh-CN" b="1" dirty="0"/>
              <a:t>1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560093" y="3299496"/>
            <a:ext cx="2121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Local</a:t>
            </a:r>
            <a:r>
              <a:rPr lang="zh-CN" altLang="en-US" b="1" dirty="0"/>
              <a:t> </a:t>
            </a:r>
            <a:r>
              <a:rPr lang="en-US" altLang="zh-CN" b="1" dirty="0"/>
              <a:t>Variable</a:t>
            </a:r>
            <a:r>
              <a:rPr lang="zh-CN" altLang="en-US" b="1" dirty="0"/>
              <a:t> </a:t>
            </a:r>
            <a:r>
              <a:rPr lang="en-US" altLang="zh-CN" b="1" dirty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73710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175066" y="2903269"/>
            <a:ext cx="32582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latin typeface="-webkit-standard" charset="0"/>
              </a:rPr>
              <a:t>ELF executable</a:t>
            </a:r>
            <a:endParaRPr lang="en-US" sz="3600" b="1" i="0" dirty="0">
              <a:solidFill>
                <a:srgbClr val="000000"/>
              </a:solidFill>
              <a:effectLst/>
              <a:latin typeface="-webkit-stand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844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ELF executable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Linux</a:t>
            </a:r>
            <a:br>
              <a:rPr lang="en-US" dirty="0"/>
            </a:b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0038" y="1029739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latin typeface="PT Sans" charset="-52"/>
              </a:rPr>
              <a:t>Executable and Linkable Format</a:t>
            </a:r>
            <a:r>
              <a:rPr lang="zh-CN" altLang="en-US" dirty="0"/>
              <a:t> </a:t>
            </a:r>
            <a:r>
              <a:rPr lang="en-US" altLang="zh-CN" dirty="0"/>
              <a:t>(ELF)</a:t>
            </a:r>
            <a:endParaRPr lang="en-US" b="1" dirty="0">
              <a:solidFill>
                <a:srgbClr val="222222"/>
              </a:solidFill>
              <a:latin typeface="PT Sans" charset="-52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398740" y="1898041"/>
          <a:ext cx="60960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10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66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Linux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Windows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ELF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.exe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(PE)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.so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(Shared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object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file)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.</a:t>
                      </a:r>
                      <a:r>
                        <a:rPr lang="en-US" altLang="zh-CN" dirty="0" err="1"/>
                        <a:t>dll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(Dynamic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Linking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Library)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.a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.lib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(static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linking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library)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.o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(intermediate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file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between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complication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and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linking,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object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file)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.</a:t>
                      </a:r>
                      <a:r>
                        <a:rPr lang="en-US" altLang="zh-CN" dirty="0" err="1"/>
                        <a:t>obj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3341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ELF executable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Linux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1800"/>
            <a:ext cx="9144000" cy="8957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4088" y="4146115"/>
            <a:ext cx="26581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dirty="0"/>
              <a:t>ELF32-bit</a:t>
            </a:r>
            <a:r>
              <a:rPr lang="zh-CN" altLang="en-US" dirty="0"/>
              <a:t> </a:t>
            </a:r>
            <a:r>
              <a:rPr lang="en-US" altLang="zh-CN" dirty="0"/>
              <a:t>LSB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dirty="0"/>
              <a:t>Dynamically</a:t>
            </a:r>
            <a:r>
              <a:rPr lang="zh-CN" altLang="en-US" dirty="0"/>
              <a:t> </a:t>
            </a:r>
            <a:r>
              <a:rPr lang="en-US" altLang="zh-CN" dirty="0"/>
              <a:t>linked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7171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Shared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1225"/>
            <a:ext cx="9144000" cy="12170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0038" y="3050215"/>
            <a:ext cx="81669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zh-CN" dirty="0"/>
              <a:t>ELF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loaded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b="1" dirty="0"/>
              <a:t>ld-linux.so.2</a:t>
            </a:r>
            <a:r>
              <a:rPr lang="zh-CN" altLang="en-US" dirty="0"/>
              <a:t> </a:t>
            </a:r>
            <a:r>
              <a:rPr lang="zh-CN" altLang="en-US" dirty="0">
                <a:sym typeface="Wingdings"/>
              </a:rPr>
              <a:t> </a:t>
            </a:r>
            <a:r>
              <a:rPr lang="en-US" altLang="zh-CN" dirty="0">
                <a:sym typeface="Wingdings"/>
              </a:rPr>
              <a:t>in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charge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of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memory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mapping,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load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shared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library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etc..</a:t>
            </a:r>
            <a:endParaRPr lang="en-US" altLang="zh-CN" dirty="0"/>
          </a:p>
          <a:p>
            <a:pPr marL="342900" indent="-342900">
              <a:buFont typeface="Arial" charset="0"/>
              <a:buChar char="•"/>
            </a:pP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call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b="1" dirty="0"/>
              <a:t>libc.so.6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98361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TextBox 5"/>
          <p:cNvSpPr txBox="1"/>
          <p:nvPr/>
        </p:nvSpPr>
        <p:spPr>
          <a:xfrm>
            <a:off x="3307988" y="2373119"/>
            <a:ext cx="24201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982846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Overflow.c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678" y="686767"/>
            <a:ext cx="4140472" cy="545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10EEC2-575E-724D-8158-E206EF354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86767"/>
            <a:ext cx="3820022" cy="3988157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601FB1D-01A2-ED45-84B4-8131369EC3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049" y="3250851"/>
            <a:ext cx="5796951" cy="3607149"/>
          </a:xfrm>
        </p:spPr>
      </p:pic>
    </p:spTree>
    <p:extLst>
      <p:ext uri="{BB962C8B-B14F-4D97-AF65-F5344CB8AC3E}">
        <p14:creationId xmlns:p14="http://schemas.microsoft.com/office/powerpoint/2010/main" val="419076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Protection:</a:t>
            </a:r>
            <a:r>
              <a:rPr lang="zh-CN" altLang="en-US" dirty="0"/>
              <a:t> </a:t>
            </a:r>
            <a:r>
              <a:rPr lang="en-US" altLang="zh-CN" dirty="0"/>
              <a:t>ASLR,</a:t>
            </a:r>
            <a:r>
              <a:rPr lang="zh-CN" altLang="en-US" dirty="0"/>
              <a:t> </a:t>
            </a:r>
            <a:r>
              <a:rPr lang="en-US" altLang="zh-CN" dirty="0"/>
              <a:t>DEP,</a:t>
            </a:r>
            <a:r>
              <a:rPr lang="zh-CN" altLang="en-US" dirty="0"/>
              <a:t> </a:t>
            </a:r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Protector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2344390"/>
            <a:ext cx="8524875" cy="30069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0038" y="5351307"/>
            <a:ext cx="7905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-</a:t>
            </a:r>
            <a:r>
              <a:rPr lang="en-US" altLang="zh-CN" dirty="0" err="1"/>
              <a:t>fno</a:t>
            </a:r>
            <a:r>
              <a:rPr lang="en-US" altLang="zh-CN" dirty="0"/>
              <a:t>-stack-protector</a:t>
            </a:r>
            <a:r>
              <a:rPr lang="zh-CN" altLang="en-US" dirty="0"/>
              <a:t>  </a:t>
            </a:r>
            <a:r>
              <a:rPr lang="en-US" altLang="zh-CN" b="1" dirty="0"/>
              <a:t>Shutdown</a:t>
            </a:r>
            <a:r>
              <a:rPr lang="zh-CN" altLang="en-US" b="1" dirty="0"/>
              <a:t> </a:t>
            </a:r>
            <a:r>
              <a:rPr lang="en-US" altLang="zh-CN" b="1" dirty="0"/>
              <a:t>stack</a:t>
            </a:r>
            <a:r>
              <a:rPr lang="zh-CN" altLang="en-US" b="1" dirty="0"/>
              <a:t> </a:t>
            </a:r>
            <a:r>
              <a:rPr lang="en-US" altLang="zh-CN" b="1" dirty="0"/>
              <a:t>protector</a:t>
            </a:r>
          </a:p>
          <a:p>
            <a:r>
              <a:rPr lang="en-US" altLang="zh-CN" dirty="0"/>
              <a:t>-z</a:t>
            </a:r>
            <a:r>
              <a:rPr lang="zh-CN" altLang="en-US" dirty="0"/>
              <a:t> </a:t>
            </a:r>
            <a:r>
              <a:rPr lang="en-US" altLang="zh-CN" dirty="0" err="1"/>
              <a:t>execstack</a:t>
            </a:r>
            <a:r>
              <a:rPr lang="zh-CN" altLang="en-US" dirty="0"/>
              <a:t> </a:t>
            </a:r>
            <a:r>
              <a:rPr lang="en-US" altLang="zh-CN" b="1" dirty="0"/>
              <a:t>Shutdown</a:t>
            </a:r>
            <a:r>
              <a:rPr lang="zh-CN" altLang="en-US" b="1" dirty="0"/>
              <a:t> </a:t>
            </a:r>
            <a:r>
              <a:rPr lang="en-US" altLang="zh-CN" b="1" dirty="0"/>
              <a:t>DEP(</a:t>
            </a:r>
            <a:r>
              <a:rPr lang="en-US" b="1" dirty="0"/>
              <a:t>Data Execution Prevention</a:t>
            </a:r>
            <a:r>
              <a:rPr lang="en-US" altLang="zh-CN" b="1" dirty="0"/>
              <a:t>)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3" y="1041718"/>
            <a:ext cx="8944415" cy="3252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70742" y="1374227"/>
            <a:ext cx="6559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Shutdown</a:t>
            </a:r>
            <a:r>
              <a:rPr lang="zh-CN" altLang="en-US" b="1" dirty="0"/>
              <a:t> </a:t>
            </a:r>
            <a:r>
              <a:rPr lang="en-US" altLang="zh-CN" b="1" dirty="0"/>
              <a:t>ASLR</a:t>
            </a:r>
            <a:r>
              <a:rPr lang="zh-CN" altLang="en-US" b="1" dirty="0"/>
              <a:t> </a:t>
            </a:r>
            <a:r>
              <a:rPr lang="en-US" altLang="zh-CN" b="1" dirty="0"/>
              <a:t>(</a:t>
            </a:r>
            <a:r>
              <a:rPr lang="en-US" dirty="0"/>
              <a:t>Address space layout randomization</a:t>
            </a:r>
            <a:r>
              <a:rPr lang="en-US" altLang="zh-CN" dirty="0"/>
              <a:t>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44364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Bug </a:t>
            </a:r>
            <a:r>
              <a:rPr lang="en-US" dirty="0">
                <a:sym typeface="Wingdings"/>
              </a:rPr>
              <a:t> Vulnerability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Step 1. Fine the vulnerability</a:t>
            </a:r>
          </a:p>
          <a:p>
            <a:pPr lvl="1"/>
            <a:r>
              <a:rPr lang="en-US" sz="2000" dirty="0"/>
              <a:t>Read &amp; read &amp; read the code (code audit)</a:t>
            </a:r>
          </a:p>
          <a:p>
            <a:pPr lvl="1"/>
            <a:r>
              <a:rPr lang="en-US" sz="2000" dirty="0"/>
              <a:t>Fuzz testing</a:t>
            </a:r>
          </a:p>
          <a:p>
            <a:pPr lvl="2"/>
            <a:r>
              <a:rPr lang="en-US" sz="2000" dirty="0"/>
              <a:t>Crash</a:t>
            </a:r>
          </a:p>
          <a:p>
            <a:pPr lvl="2"/>
            <a:r>
              <a:rPr lang="en-US" altLang="zh-CN" sz="2000" dirty="0"/>
              <a:t>Output</a:t>
            </a:r>
            <a:r>
              <a:rPr lang="zh-CN" altLang="en-US" sz="2000" dirty="0"/>
              <a:t> </a:t>
            </a:r>
            <a:r>
              <a:rPr lang="en-US" altLang="zh-CN" sz="2000" dirty="0"/>
              <a:t>some</a:t>
            </a:r>
            <a:r>
              <a:rPr lang="zh-CN" altLang="en-US" sz="2000" dirty="0"/>
              <a:t> </a:t>
            </a:r>
            <a:r>
              <a:rPr lang="en-US" altLang="zh-CN" sz="2000" dirty="0"/>
              <a:t>info</a:t>
            </a:r>
            <a:r>
              <a:rPr lang="zh-CN" altLang="en-US" sz="2000" dirty="0"/>
              <a:t> </a:t>
            </a:r>
            <a:r>
              <a:rPr lang="en-US" altLang="zh-CN" sz="2000" dirty="0"/>
              <a:t>that</a:t>
            </a:r>
            <a:r>
              <a:rPr lang="zh-CN" altLang="en-US" sz="2000" dirty="0"/>
              <a:t> </a:t>
            </a:r>
            <a:r>
              <a:rPr lang="en-US" altLang="zh-CN" sz="2000" dirty="0"/>
              <a:t>shouldn’t</a:t>
            </a:r>
            <a:r>
              <a:rPr lang="zh-CN" altLang="en-US" sz="2000" dirty="0"/>
              <a:t> </a:t>
            </a:r>
            <a:r>
              <a:rPr lang="en-US" altLang="zh-CN" sz="2000" dirty="0"/>
              <a:t>been</a:t>
            </a:r>
            <a:r>
              <a:rPr lang="zh-CN" altLang="en-US" sz="2000" dirty="0"/>
              <a:t> </a:t>
            </a:r>
            <a:r>
              <a:rPr lang="en-US" altLang="zh-CN" sz="2000" dirty="0"/>
              <a:t>output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988" y="4115670"/>
            <a:ext cx="63754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47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Bug </a:t>
            </a:r>
            <a:r>
              <a:rPr lang="en-US" dirty="0">
                <a:sym typeface="Wingdings"/>
              </a:rPr>
              <a:t> Vulnerability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Step </a:t>
            </a:r>
            <a:r>
              <a:rPr lang="en-US" altLang="zh-CN" sz="2400" dirty="0"/>
              <a:t>2</a:t>
            </a:r>
            <a:r>
              <a:rPr lang="en-US" sz="2400" dirty="0"/>
              <a:t>. </a:t>
            </a:r>
            <a:r>
              <a:rPr lang="en-US" altLang="zh-CN" sz="2400" dirty="0"/>
              <a:t>Control-flow</a:t>
            </a:r>
            <a:r>
              <a:rPr lang="zh-CN" altLang="en-US" sz="2400" dirty="0"/>
              <a:t> </a:t>
            </a:r>
            <a:r>
              <a:rPr lang="en-US" altLang="zh-CN" sz="2400" dirty="0"/>
              <a:t>Hijack</a:t>
            </a:r>
            <a:endParaRPr lang="en-US" sz="2400" dirty="0"/>
          </a:p>
          <a:p>
            <a:pPr lvl="1"/>
            <a:r>
              <a:rPr lang="en-US" altLang="zh-CN" sz="2000" dirty="0"/>
              <a:t>Try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change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flow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program</a:t>
            </a:r>
          </a:p>
          <a:p>
            <a:pPr lvl="2"/>
            <a:r>
              <a:rPr lang="en-US" altLang="zh-CN" sz="2000" dirty="0"/>
              <a:t>Change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return</a:t>
            </a:r>
            <a:r>
              <a:rPr lang="zh-CN" altLang="en-US" sz="2000" dirty="0"/>
              <a:t> </a:t>
            </a:r>
            <a:r>
              <a:rPr lang="en-US" altLang="zh-CN" sz="2000" dirty="0"/>
              <a:t>address</a:t>
            </a:r>
          </a:p>
          <a:p>
            <a:pPr lvl="2"/>
            <a:r>
              <a:rPr lang="en-US" altLang="zh-CN" sz="2000" dirty="0"/>
              <a:t>Change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function</a:t>
            </a:r>
            <a:r>
              <a:rPr lang="zh-CN" altLang="en-US" sz="2000" dirty="0"/>
              <a:t> </a:t>
            </a:r>
            <a:r>
              <a:rPr lang="en-US" altLang="zh-CN" sz="2000" dirty="0"/>
              <a:t>pointer,</a:t>
            </a:r>
            <a:r>
              <a:rPr lang="zh-CN" altLang="en-US" sz="2000" dirty="0"/>
              <a:t> </a:t>
            </a:r>
            <a:r>
              <a:rPr lang="en-US" altLang="zh-CN" sz="2000" dirty="0"/>
              <a:t>so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behavior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will</a:t>
            </a:r>
            <a:r>
              <a:rPr lang="zh-CN" altLang="en-US" sz="2000" dirty="0"/>
              <a:t> </a:t>
            </a:r>
            <a:r>
              <a:rPr lang="en-US" altLang="zh-CN" sz="2000" dirty="0"/>
              <a:t>change</a:t>
            </a:r>
            <a:r>
              <a:rPr lang="zh-CN" altLang="en-US" sz="2000" dirty="0"/>
              <a:t> </a:t>
            </a:r>
            <a:r>
              <a:rPr lang="en-US" altLang="zh-CN" sz="2000" dirty="0"/>
              <a:t>when</a:t>
            </a:r>
            <a:r>
              <a:rPr lang="zh-CN" altLang="en-US" sz="2000" dirty="0"/>
              <a:t> </a:t>
            </a:r>
            <a:r>
              <a:rPr lang="en-US" altLang="zh-CN" sz="2000" dirty="0"/>
              <a:t>called</a:t>
            </a:r>
          </a:p>
          <a:p>
            <a:pPr lvl="2"/>
            <a:r>
              <a:rPr lang="en-US" altLang="zh-CN" sz="2000" dirty="0"/>
              <a:t>Change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variable,</a:t>
            </a:r>
            <a:r>
              <a:rPr lang="zh-CN" altLang="en-US" sz="2000" dirty="0"/>
              <a:t> </a:t>
            </a:r>
            <a:r>
              <a:rPr lang="en-US" altLang="zh-CN" sz="2000" dirty="0"/>
              <a:t>change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behavior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function</a:t>
            </a:r>
            <a:r>
              <a:rPr lang="zh-CN" altLang="en-US" sz="2000" dirty="0"/>
              <a:t> </a:t>
            </a:r>
            <a:r>
              <a:rPr lang="en-US" altLang="zh-CN" sz="2000" dirty="0"/>
              <a:t>(e.g.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uid</a:t>
            </a:r>
            <a:r>
              <a:rPr lang="zh-CN" altLang="en-US" sz="2000" dirty="0"/>
              <a:t> </a:t>
            </a:r>
            <a:r>
              <a:rPr lang="en-US" altLang="zh-CN" sz="2000" dirty="0"/>
              <a:t>=</a:t>
            </a:r>
            <a:r>
              <a:rPr lang="zh-CN" altLang="en-US" sz="2000" dirty="0"/>
              <a:t> </a:t>
            </a:r>
            <a:r>
              <a:rPr lang="en-US" altLang="zh-CN" sz="2000" dirty="0"/>
              <a:t>0)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95049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Bug </a:t>
            </a:r>
            <a:r>
              <a:rPr lang="en-US" dirty="0">
                <a:sym typeface="Wingdings"/>
              </a:rPr>
              <a:t> Vulnerability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Step </a:t>
            </a:r>
            <a:r>
              <a:rPr lang="en-US" altLang="zh-CN" sz="2400" dirty="0"/>
              <a:t>3</a:t>
            </a:r>
            <a:r>
              <a:rPr lang="en-US" sz="2400" dirty="0"/>
              <a:t>. </a:t>
            </a:r>
            <a:r>
              <a:rPr lang="en-US" altLang="zh-CN" sz="2400" dirty="0"/>
              <a:t>Execute</a:t>
            </a:r>
            <a:r>
              <a:rPr lang="zh-CN" altLang="en-US" sz="2400" dirty="0"/>
              <a:t> </a:t>
            </a:r>
            <a:r>
              <a:rPr lang="en-US" altLang="zh-CN" sz="2400" dirty="0"/>
              <a:t>Payload</a:t>
            </a:r>
            <a:endParaRPr lang="en-US" sz="2400" dirty="0"/>
          </a:p>
          <a:p>
            <a:pPr lvl="1"/>
            <a:r>
              <a:rPr lang="en-US" altLang="zh-CN" sz="2000" dirty="0"/>
              <a:t>Launch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attack</a:t>
            </a:r>
          </a:p>
          <a:p>
            <a:pPr lvl="2"/>
            <a:r>
              <a:rPr lang="en-US" altLang="zh-CN" sz="2000" dirty="0"/>
              <a:t>Open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shell</a:t>
            </a:r>
          </a:p>
          <a:p>
            <a:pPr lvl="2"/>
            <a:r>
              <a:rPr lang="en-US" altLang="zh-CN" sz="2000" dirty="0"/>
              <a:t>Read/write</a:t>
            </a:r>
            <a:r>
              <a:rPr lang="zh-CN" altLang="en-US" sz="2000" dirty="0"/>
              <a:t> </a:t>
            </a:r>
            <a:r>
              <a:rPr lang="en-US" altLang="zh-CN" sz="2000" dirty="0"/>
              <a:t>file/data</a:t>
            </a:r>
          </a:p>
          <a:p>
            <a:pPr lvl="2"/>
            <a:r>
              <a:rPr lang="en-US" altLang="zh-CN" sz="2000" dirty="0"/>
              <a:t>Implement</a:t>
            </a:r>
            <a:r>
              <a:rPr lang="zh-CN" altLang="en-US" sz="2000" dirty="0"/>
              <a:t> </a:t>
            </a:r>
            <a:r>
              <a:rPr lang="en-US" altLang="zh-CN" sz="2000" dirty="0"/>
              <a:t>backdoor</a:t>
            </a:r>
            <a:r>
              <a:rPr lang="mr-IN" altLang="zh-CN" sz="2000" dirty="0"/>
              <a:t>…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80220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Overflow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Lucida Sans Unicode" charset="0"/>
              </a:rPr>
              <a:t>Common Unsafe C Functions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82" y="2073373"/>
            <a:ext cx="8884060" cy="1572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4770269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41142</TotalTime>
  <Words>1437</Words>
  <Application>Microsoft Macintosh PowerPoint</Application>
  <PresentationFormat>On-screen Show (4:3)</PresentationFormat>
  <Paragraphs>180</Paragraphs>
  <Slides>38</Slides>
  <Notes>3</Notes>
  <HiddenSlides>2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3" baseType="lpstr">
      <vt:lpstr>-webkit-standard</vt:lpstr>
      <vt:lpstr>Agency FB</vt:lpstr>
      <vt:lpstr>inherit</vt:lpstr>
      <vt:lpstr>ＭＳ Ｐゴシック</vt:lpstr>
      <vt:lpstr>PMingLiU</vt:lpstr>
      <vt:lpstr>宋体</vt:lpstr>
      <vt:lpstr>Arial</vt:lpstr>
      <vt:lpstr>AvenirNext-Regular</vt:lpstr>
      <vt:lpstr>Calibri</vt:lpstr>
      <vt:lpstr>Franklin Gothic Book</vt:lpstr>
      <vt:lpstr>Franklin Gothic Medium</vt:lpstr>
      <vt:lpstr>Lucida Sans Unicode</vt:lpstr>
      <vt:lpstr>PT Sans</vt:lpstr>
      <vt:lpstr>Wingdings</vt:lpstr>
      <vt:lpstr>Standarddesign</vt:lpstr>
      <vt:lpstr>PowerPoint Presentation</vt:lpstr>
      <vt:lpstr>PowerPoint Presentation</vt:lpstr>
      <vt:lpstr>Stack Frame</vt:lpstr>
      <vt:lpstr>Overflow.c</vt:lpstr>
      <vt:lpstr>Protection: ASLR, DEP, Stack Protector</vt:lpstr>
      <vt:lpstr>Bug  Vulnerability</vt:lpstr>
      <vt:lpstr>Bug  Vulnerability</vt:lpstr>
      <vt:lpstr>Bug  Vulnerability</vt:lpstr>
      <vt:lpstr>Buffer Overflow</vt:lpstr>
      <vt:lpstr>Return Hijack</vt:lpstr>
      <vt:lpstr>From Crash to Hack</vt:lpstr>
      <vt:lpstr>Jump to Shellcode</vt:lpstr>
      <vt:lpstr>How?</vt:lpstr>
      <vt:lpstr>Guessing Addresses</vt:lpstr>
      <vt:lpstr>Crafting Shellcode (the small program)</vt:lpstr>
      <vt:lpstr>Crafting Shellcode (the small program)</vt:lpstr>
      <vt:lpstr>Crafting Shellcode (the small program)</vt:lpstr>
      <vt:lpstr>Test Shellcode (the small program)</vt:lpstr>
      <vt:lpstr>Crafting Shellcode (the small program)</vt:lpstr>
      <vt:lpstr>Crafting Shellcode (the small program)</vt:lpstr>
      <vt:lpstr>Finding a possible place to inject shellcode  </vt:lpstr>
      <vt:lpstr>Finding a possible place to inject shellcode  </vt:lpstr>
      <vt:lpstr>NOP slide </vt:lpstr>
      <vt:lpstr>NOP slide </vt:lpstr>
      <vt:lpstr>NOP slide </vt:lpstr>
      <vt:lpstr>Estimating the stack size</vt:lpstr>
      <vt:lpstr>Estimating the Location </vt:lpstr>
      <vt:lpstr>Protection: ASLR, DEP, Stack Protector</vt:lpstr>
      <vt:lpstr>Protection: ASLR, DEP, Stack Protector</vt:lpstr>
      <vt:lpstr>Protection: ASLR, DEP, Stack Protector</vt:lpstr>
      <vt:lpstr>StackGuard</vt:lpstr>
      <vt:lpstr>StackGuard: Stack Reading</vt:lpstr>
      <vt:lpstr>StackGuard: Overwrite Local Variable</vt:lpstr>
      <vt:lpstr>PowerPoint Presentation</vt:lpstr>
      <vt:lpstr>ELF executable for Linux </vt:lpstr>
      <vt:lpstr>ELF executable for Linux </vt:lpstr>
      <vt:lpstr>Shared library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quake0day</dc:creator>
  <dc:description>PresentationLoad.com</dc:description>
  <cp:lastModifiedBy>Chen, Si</cp:lastModifiedBy>
  <cp:revision>1096</cp:revision>
  <dcterms:created xsi:type="dcterms:W3CDTF">2011-12-10T02:50:46Z</dcterms:created>
  <dcterms:modified xsi:type="dcterms:W3CDTF">2018-09-18T19:52:25Z</dcterms:modified>
</cp:coreProperties>
</file>